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521" r:id="rId5"/>
    <p:sldId id="522" r:id="rId6"/>
    <p:sldId id="546" r:id="rId7"/>
    <p:sldId id="523" r:id="rId8"/>
    <p:sldId id="524" r:id="rId9"/>
    <p:sldId id="526" r:id="rId10"/>
    <p:sldId id="550" r:id="rId11"/>
    <p:sldId id="525" r:id="rId12"/>
    <p:sldId id="527" r:id="rId13"/>
    <p:sldId id="528" r:id="rId14"/>
    <p:sldId id="529" r:id="rId15"/>
    <p:sldId id="530" r:id="rId16"/>
    <p:sldId id="531" r:id="rId17"/>
    <p:sldId id="532" r:id="rId18"/>
    <p:sldId id="533" r:id="rId19"/>
    <p:sldId id="534" r:id="rId20"/>
    <p:sldId id="535" r:id="rId21"/>
    <p:sldId id="548" r:id="rId22"/>
    <p:sldId id="536" r:id="rId23"/>
    <p:sldId id="537" r:id="rId24"/>
    <p:sldId id="538" r:id="rId25"/>
    <p:sldId id="539" r:id="rId26"/>
    <p:sldId id="540" r:id="rId27"/>
    <p:sldId id="541" r:id="rId28"/>
    <p:sldId id="542" r:id="rId29"/>
    <p:sldId id="543" r:id="rId30"/>
    <p:sldId id="544" r:id="rId31"/>
    <p:sldId id="547" r:id="rId32"/>
    <p:sldId id="549" r:id="rId33"/>
  </p:sldIdLst>
  <p:sldSz cx="9144000" cy="5143500" type="screen16x9"/>
  <p:notesSz cx="6797675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2314"/>
    <a:srgbClr val="00B0CA"/>
    <a:srgbClr val="5E2750"/>
    <a:srgbClr val="EB9700"/>
    <a:srgbClr val="FECB00"/>
    <a:srgbClr val="A8B400"/>
    <a:srgbClr val="007C92"/>
    <a:srgbClr val="9C2AA0"/>
    <a:srgbClr val="54575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56" autoAdjust="0"/>
    <p:restoredTop sz="82370" autoAdjust="0"/>
  </p:normalViewPr>
  <p:slideViewPr>
    <p:cSldViewPr snapToGrid="0" snapToObjects="1" showGuides="1">
      <p:cViewPr varScale="1">
        <p:scale>
          <a:sx n="99" d="100"/>
          <a:sy n="99" d="100"/>
        </p:scale>
        <p:origin x="184" y="6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0" d="100"/>
        <a:sy n="40" d="100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448" y="72"/>
      </p:cViewPr>
      <p:guideLst>
        <p:guide orient="horz" pos="311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84B7D-F332-42E4-B349-DEDC589F1ADB}" type="datetimeFigureOut">
              <a:rPr lang="en-GB" smtClean="0">
                <a:latin typeface="Vodafone Rg" pitchFamily="34" charset="0"/>
              </a:rPr>
              <a:pPr/>
              <a:t>12/07/2020</a:t>
            </a:fld>
            <a:endParaRPr lang="en-GB" dirty="0">
              <a:latin typeface="Vodafone Rg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1C1BE2-1563-4C9C-8E4A-C427D52BD2E1}" type="slidenum">
              <a:rPr lang="en-GB" smtClean="0">
                <a:latin typeface="Vodafone Rg" pitchFamily="34" charset="0"/>
              </a:rPr>
              <a:pPr/>
              <a:t>‹#›</a:t>
            </a:fld>
            <a:endParaRPr lang="en-GB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741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53ACD7AC-7E6F-4F59-A8AC-F454A6DBBD3A}" type="datetimeFigureOut">
              <a:rPr lang="en-GB" smtClean="0"/>
              <a:pPr/>
              <a:t>12/07/2020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177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89516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2B3E1866-6ABF-4414-AFB5-B91146A1FA1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80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65EEFB-1091-4AAD-AA10-5CCABFFD2151}" type="slidenum">
              <a:rPr lang="en-GB"/>
              <a:pPr/>
              <a:t>2</a:t>
            </a:fld>
            <a:endParaRPr lang="en-GB" dirty="0"/>
          </a:p>
        </p:txBody>
      </p:sp>
      <p:sp>
        <p:nvSpPr>
          <p:cNvPr id="618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8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8362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6894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0515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6387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https://www.w3schools.com/</a:t>
            </a:r>
            <a:r>
              <a:rPr lang="en-IE" dirty="0" err="1"/>
              <a:t>cssref</a:t>
            </a:r>
            <a:r>
              <a:rPr lang="en-IE" dirty="0"/>
              <a:t>/</a:t>
            </a:r>
            <a:r>
              <a:rPr lang="en-IE" dirty="0" err="1"/>
              <a:t>pr_list-style.asp</a:t>
            </a:r>
            <a:endParaRPr lang="en-IE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2677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67276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01544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https://</a:t>
            </a:r>
            <a:r>
              <a:rPr lang="en-IE" dirty="0" err="1"/>
              <a:t>haveibeenpwned.com</a:t>
            </a:r>
            <a:endParaRPr lang="en-IE" dirty="0"/>
          </a:p>
          <a:p>
            <a:endParaRPr lang="en-IE" dirty="0"/>
          </a:p>
          <a:p>
            <a:r>
              <a:rPr lang="en-IE" dirty="0"/>
              <a:t>https://</a:t>
            </a:r>
            <a:r>
              <a:rPr lang="en-IE" dirty="0" err="1"/>
              <a:t>www.photopea.com</a:t>
            </a:r>
            <a:endParaRPr lang="en-IE" dirty="0"/>
          </a:p>
          <a:p>
            <a:endParaRPr lang="en-IE" dirty="0"/>
          </a:p>
          <a:p>
            <a:r>
              <a:rPr lang="en-IE" dirty="0"/>
              <a:t>unhide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83996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https://</a:t>
            </a:r>
            <a:r>
              <a:rPr lang="en-IE" dirty="0" err="1"/>
              <a:t>haveibeenpwned.com</a:t>
            </a:r>
            <a:endParaRPr lang="en-IE" dirty="0"/>
          </a:p>
          <a:p>
            <a:endParaRPr lang="en-IE" dirty="0"/>
          </a:p>
          <a:p>
            <a:r>
              <a:rPr lang="en-IE" dirty="0"/>
              <a:t>https://</a:t>
            </a:r>
            <a:r>
              <a:rPr lang="en-IE" dirty="0" err="1"/>
              <a:t>www.photopea.com</a:t>
            </a:r>
            <a:endParaRPr lang="en-IE" dirty="0"/>
          </a:p>
          <a:p>
            <a:endParaRPr lang="en-IE" dirty="0"/>
          </a:p>
          <a:p>
            <a:r>
              <a:rPr lang="en-IE" dirty="0"/>
              <a:t>unhide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7233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err="1"/>
              <a:t>lepší</a:t>
            </a:r>
            <a:r>
              <a:rPr lang="en-IE" dirty="0"/>
              <a:t> </a:t>
            </a:r>
            <a:r>
              <a:rPr lang="en-IE" dirty="0" err="1"/>
              <a:t>zadávání</a:t>
            </a:r>
            <a:r>
              <a:rPr lang="en-IE" dirty="0"/>
              <a:t> </a:t>
            </a:r>
            <a:r>
              <a:rPr lang="en-IE" dirty="0" err="1"/>
              <a:t>práce</a:t>
            </a:r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 err="1"/>
              <a:t>href</a:t>
            </a:r>
            <a:r>
              <a:rPr lang="en-IE" dirty="0"/>
              <a:t>=. </a:t>
            </a:r>
            <a:r>
              <a:rPr lang="en-IE" dirty="0" err="1"/>
              <a:t>adresa</a:t>
            </a:r>
            <a:r>
              <a:rPr lang="en-IE" dirty="0"/>
              <a:t>, </a:t>
            </a:r>
            <a:r>
              <a:rPr lang="en-IE" dirty="0" err="1"/>
              <a:t>cesta</a:t>
            </a:r>
            <a:r>
              <a:rPr lang="en-IE" dirty="0"/>
              <a:t> k CSS </a:t>
            </a:r>
            <a:r>
              <a:rPr lang="en-IE" dirty="0" err="1"/>
              <a:t>soubopru</a:t>
            </a:r>
            <a:endParaRPr lang="en-IE" dirty="0"/>
          </a:p>
          <a:p>
            <a:r>
              <a:rPr lang="en-IE" dirty="0"/>
              <a:t>type = </a:t>
            </a:r>
            <a:r>
              <a:rPr lang="en-IE" dirty="0" err="1"/>
              <a:t>typ</a:t>
            </a:r>
            <a:r>
              <a:rPr lang="en-IE" dirty="0"/>
              <a:t> </a:t>
            </a:r>
            <a:r>
              <a:rPr lang="en-IE" dirty="0" err="1"/>
              <a:t>dokumentu</a:t>
            </a:r>
            <a:br>
              <a:rPr lang="en-IE" dirty="0"/>
            </a:br>
            <a:r>
              <a:rPr lang="en-IE" dirty="0" err="1"/>
              <a:t>rel</a:t>
            </a:r>
            <a:r>
              <a:rPr lang="en-IE" dirty="0"/>
              <a:t> = vztah </a:t>
            </a:r>
            <a:r>
              <a:rPr lang="en-IE" dirty="0" err="1"/>
              <a:t>mezi</a:t>
            </a:r>
            <a:r>
              <a:rPr lang="en-IE" dirty="0"/>
              <a:t> html a </a:t>
            </a:r>
            <a:r>
              <a:rPr lang="en-IE" dirty="0" err="1"/>
              <a:t>css</a:t>
            </a:r>
            <a:r>
              <a:rPr lang="en-IE" dirty="0"/>
              <a:t> </a:t>
            </a:r>
            <a:r>
              <a:rPr lang="en-IE" dirty="0" err="1"/>
              <a:t>dokumentem</a:t>
            </a:r>
            <a:endParaRPr lang="en-IE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8151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err="1"/>
              <a:t>lepší</a:t>
            </a:r>
            <a:r>
              <a:rPr lang="en-IE" dirty="0"/>
              <a:t> </a:t>
            </a:r>
            <a:r>
              <a:rPr lang="en-IE" dirty="0" err="1"/>
              <a:t>zadávání</a:t>
            </a:r>
            <a:r>
              <a:rPr lang="en-IE" dirty="0"/>
              <a:t> </a:t>
            </a:r>
            <a:r>
              <a:rPr lang="en-IE" dirty="0" err="1"/>
              <a:t>práce</a:t>
            </a:r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7364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  <a:p>
            <a:endParaRPr lang="cs-CZ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/>
              <a:t>!. </a:t>
            </a:r>
            <a:r>
              <a:rPr lang="en-IE" dirty="0" err="1"/>
              <a:t>krok</a:t>
            </a:r>
            <a:r>
              <a:rPr lang="en-IE" dirty="0"/>
              <a:t> </a:t>
            </a:r>
            <a:r>
              <a:rPr lang="en-IE" dirty="0" err="1"/>
              <a:t>nalinkovat</a:t>
            </a:r>
            <a:r>
              <a:rPr lang="en-IE" dirty="0"/>
              <a:t> </a:t>
            </a:r>
            <a:r>
              <a:rPr lang="en-IE" dirty="0" err="1"/>
              <a:t>cssko</a:t>
            </a:r>
            <a:endParaRPr lang="en-IE" dirty="0"/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6176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Not have more than 5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colours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 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#ff0000</a:t>
            </a:r>
            <a:r>
              <a:rPr lang="cs-CZ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, #FF9B94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 </a:t>
            </a:r>
          </a:p>
          <a:p>
            <a:pPr rtl="0" fontAlgn="base"/>
            <a:r>
              <a:rPr lang="cs-CZ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 </a:t>
            </a:r>
          </a:p>
          <a:p>
            <a:pPr rtl="0" fontAlgn="base"/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rgba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(0, 0, 255, 0.5);</a:t>
            </a:r>
            <a:r>
              <a:rPr lang="cs-CZ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 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Vodafone Rg" pitchFamily="34" charset="0"/>
              <a:ea typeface="+mn-ea"/>
              <a:cs typeface="+mn-cs"/>
            </a:endParaRPr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8351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/</a:t>
            </a:r>
            <a:r>
              <a:rPr lang="cs-CZ" dirty="0"/>
              <a:t>https://</a:t>
            </a:r>
            <a:r>
              <a:rPr lang="cs-CZ" dirty="0" err="1"/>
              <a:t>cssgenerator.org</a:t>
            </a:r>
            <a:r>
              <a:rPr lang="cs-CZ" dirty="0"/>
              <a:t>/</a:t>
            </a:r>
            <a:r>
              <a:rPr lang="cs-CZ" dirty="0" err="1"/>
              <a:t>rgba</a:t>
            </a:r>
            <a:r>
              <a:rPr lang="cs-CZ" dirty="0"/>
              <a:t>-and-</a:t>
            </a:r>
            <a:r>
              <a:rPr lang="cs-CZ" dirty="0" err="1"/>
              <a:t>hex</a:t>
            </a:r>
            <a:r>
              <a:rPr lang="cs-CZ" dirty="0"/>
              <a:t>-</a:t>
            </a:r>
            <a:r>
              <a:rPr lang="cs-CZ" dirty="0" err="1"/>
              <a:t>color-generator.html</a:t>
            </a:r>
            <a:endParaRPr lang="cs-CZ" dirty="0"/>
          </a:p>
          <a:p>
            <a:endParaRPr lang="cs-CZ" dirty="0"/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Each parameter (red, green, and blue) defines the intensity of the color between 0 and 255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Vodafone Rg" pitchFamily="34" charset="0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In CSS, a color can be specified using a hexadecimal value in the form: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#</a:t>
            </a:r>
            <a:r>
              <a:rPr lang="en-US" sz="1200" b="1" i="1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rrggbb</a:t>
            </a:r>
            <a:endParaRPr lang="en-US" sz="1200" b="1" i="0" u="none" strike="noStrike" kern="1200" dirty="0">
              <a:solidFill>
                <a:schemeClr val="tx1"/>
              </a:solidFill>
              <a:effectLst/>
              <a:latin typeface="Vodafone Rg" pitchFamily="34" charset="0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Where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rr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(red), gg (green) and bb (blue) are hexadecimal values between 00 and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ff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(same as decimal 0-255).</a:t>
            </a:r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5909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543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2202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https://</a:t>
            </a:r>
            <a:r>
              <a:rPr lang="cs-CZ" dirty="0" err="1"/>
              <a:t>fonts.google.com</a:t>
            </a:r>
            <a:endParaRPr lang="cs-CZ" dirty="0"/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3299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.emf"/><Relationship Id="rId4" Type="http://schemas.openxmlformats.org/officeDocument/2006/relationships/image" Target="../media/image7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2.em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7.emf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Ic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61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7472" y="862013"/>
              <a:ext cx="220410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53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9" cy="5141975"/>
            <a:chOff x="1356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691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25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2"/>
            <a:ext cx="9141289" cy="5141975"/>
            <a:chOff x="678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0480" y="86677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31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3575" y="871537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4551" y="2323430"/>
            <a:ext cx="4498623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9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289" y="871538"/>
              <a:ext cx="268047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31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0243" y="859632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6451" y="2326210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55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2"/>
            <a:ext cx="9141289" cy="5141975"/>
            <a:chOff x="1694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899" y="869156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0400" y="2216255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861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6526" y="854676"/>
              <a:ext cx="262714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84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8433" y="864394"/>
              <a:ext cx="262003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14850" y="32411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332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91" cy="5141976"/>
            <a:chOff x="1355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227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21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822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89" y="866775"/>
              <a:ext cx="265558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58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565" y="864395"/>
              <a:ext cx="266269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20" y="3136357"/>
            <a:ext cx="423895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638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3269" y="869156"/>
              <a:ext cx="265203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7545" y="3250657"/>
            <a:ext cx="430563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295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5227" y="864394"/>
              <a:ext cx="247072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552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9967" y="869156"/>
              <a:ext cx="246006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723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27850" y="857250"/>
              <a:ext cx="228231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3588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719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37034" y="864394"/>
              <a:ext cx="227164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783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5216" y="847724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98650" y="2286584"/>
            <a:ext cx="373546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402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7" y="763"/>
            <a:ext cx="9141289" cy="5141975"/>
            <a:chOff x="677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7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1689" y="850107"/>
              <a:ext cx="2684025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0948" y="2215309"/>
            <a:ext cx="2932085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916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858" y="869156"/>
              <a:ext cx="266980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24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0" cy="5141976"/>
            <a:chOff x="1354" y="762"/>
            <a:chExt cx="9141290" cy="5141976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0" cy="514197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4007" y="851877"/>
              <a:ext cx="2684831" cy="3573176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2353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572" y="873919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1975" y="32538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272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3"/>
            <a:ext cx="9141289" cy="5141975"/>
            <a:chOff x="1694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737" y="85963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447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3" y="762"/>
            <a:ext cx="9141289" cy="5141975"/>
            <a:chOff x="2033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2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7393" y="866776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75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96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7" y="763"/>
            <a:ext cx="9141285" cy="5141973"/>
            <a:chOff x="1357" y="763"/>
            <a:chExt cx="9141285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556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161" y="877094"/>
              <a:ext cx="2691135" cy="343833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922" y="2323430"/>
            <a:ext cx="4137721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744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7128" y="879475"/>
              <a:ext cx="2684025" cy="342768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000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831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762"/>
            <a:ext cx="9141288" cy="5141975"/>
            <a:chOff x="0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762"/>
              <a:ext cx="9141288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51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3395" y="2286584"/>
            <a:ext cx="422970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467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58898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455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525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08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6518" y="882456"/>
              <a:ext cx="266269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741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65524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463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257" y="850105"/>
              <a:ext cx="269113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239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07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54871"/>
              <a:ext cx="2684025" cy="35520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003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2493" y="847724"/>
              <a:ext cx="2669805" cy="357331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955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197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15" y="854869"/>
              <a:ext cx="2659140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611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815" y="856290"/>
              <a:ext cx="2691135" cy="348806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95" y="2286584"/>
            <a:ext cx="421065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210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62012"/>
              <a:ext cx="2684025" cy="34809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667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398" y="881063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6" y="3136357"/>
            <a:ext cx="405129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52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5693" y="88344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5" y="3250657"/>
            <a:ext cx="40513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200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01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258752" y="854869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6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49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0551" y="848202"/>
            <a:ext cx="2703177" cy="3600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538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7732" y="857294"/>
            <a:ext cx="2678032" cy="357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648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47462" y="861504"/>
            <a:ext cx="2693190" cy="35866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919269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2580" y="856209"/>
            <a:ext cx="2678845" cy="3579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61171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6538913" cy="667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12 July 2020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250825" y="873457"/>
            <a:ext cx="8642350" cy="36032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1649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277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89BFD1E-ECE5-48A8-A85F-CDB97DF3D0A3}" type="datetime3">
              <a:rPr lang="en-US" smtClean="0"/>
              <a:t>12 July 2020</a:t>
            </a:fld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679950" y="873125"/>
            <a:ext cx="4213225" cy="360362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8927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85E4CA-CDEB-48CC-A883-11DA456DFE95}" type="datetime3">
              <a:rPr lang="en-US" smtClean="0"/>
              <a:t>12 July 2020</a:t>
            </a:fld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8"/>
          </p:nvPr>
        </p:nvSpPr>
        <p:spPr>
          <a:xfrm>
            <a:off x="4679950" y="876300"/>
            <a:ext cx="4213225" cy="36004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328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5961" y="833075"/>
            <a:ext cx="2750855" cy="37372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94" y="2457450"/>
            <a:ext cx="3284017" cy="990600"/>
          </a:xfrm>
        </p:spPr>
        <p:txBody>
          <a:bodyPr anchor="ctr" anchorCtr="0">
            <a:noAutofit/>
          </a:bodyPr>
          <a:lstStyle>
            <a:lvl1pPr>
              <a:lnSpc>
                <a:spcPct val="80000"/>
              </a:lnSpc>
              <a:defRPr sz="2400"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7BA10DF-E760-440C-ABB5-D0DA7FE6AAD3}" type="datetime3">
              <a:rPr lang="en-US" smtClean="0"/>
              <a:t>12 July 2020</a:t>
            </a:fld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460875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6247342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939421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12 July 2020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64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74768" y="878682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8146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00198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 Speechm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2205" y="819062"/>
            <a:ext cx="2258446" cy="30420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A40A51-5202-496B-9F68-841EDBC5D003}" type="datetime3">
              <a:rPr lang="en-US" smtClean="0"/>
              <a:t>12 July 2020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368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 Speechm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805" y="819106"/>
            <a:ext cx="2258413" cy="304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A61FE51-EA49-4B86-9603-A9524C08F09A}" type="datetime3">
              <a:rPr lang="en-US" smtClean="0"/>
              <a:t>12 July 2020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64144374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5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BAE81E-EACB-454D-9F8B-A0E7F9327681}" type="datetime3">
              <a:rPr lang="en-US" smtClean="0"/>
              <a:t>12 July 2020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4959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6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DC73E36-085C-4153-95E1-58DF517AFA5B}" type="datetime3">
              <a:rPr lang="en-US" smtClean="0"/>
              <a:t>12 July 2020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16923910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x3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1608401" y="266700"/>
            <a:ext cx="5927199" cy="4445399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4x3 video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3FBC50-AC9D-4FC9-99BA-B0CB71372F1A}" type="datetime3">
              <a:rPr lang="en-US" smtClean="0"/>
              <a:t>12 July 2020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7547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x9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822325" y="266399"/>
            <a:ext cx="7499351" cy="4218385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16x9 video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156EA0D-61E6-4B1B-8DDB-604368F0E3C0}" type="datetime3">
              <a:rPr lang="en-US" smtClean="0"/>
              <a:t>12 July 2020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4077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frame 16x9 Video placehol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full frame 16x9 video</a:t>
            </a:r>
          </a:p>
        </p:txBody>
      </p:sp>
    </p:spTree>
    <p:extLst>
      <p:ext uri="{BB962C8B-B14F-4D97-AF65-F5344CB8AC3E}">
        <p14:creationId xmlns:p14="http://schemas.microsoft.com/office/powerpoint/2010/main" val="1216117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4" y="764"/>
            <a:ext cx="9141287" cy="5141973"/>
            <a:chOff x="2034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4" y="764"/>
              <a:ext cx="9141287" cy="514197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022" y="862012"/>
              <a:ext cx="267336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8699" y="2840892"/>
            <a:ext cx="384308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17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4"/>
            <a:ext cx="9141287" cy="5141973"/>
            <a:chOff x="1356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4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162" y="878529"/>
              <a:ext cx="266625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4813" y="2811458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3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0181" y="854869"/>
              <a:ext cx="220765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06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9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05978"/>
            <a:ext cx="8635526" cy="6674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873457"/>
            <a:ext cx="5886450" cy="36032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365295" y="4713136"/>
            <a:ext cx="41341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IE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137275" y="4712099"/>
            <a:ext cx="213360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>
              <a:defRPr lang="en-GB" sz="800" smtClean="0"/>
            </a:lvl1pPr>
          </a:lstStyle>
          <a:p>
            <a:fld id="{5ACE7FFD-0E67-4B6B-A6A9-E7C83785CC72}" type="datetime3">
              <a:rPr lang="en-US" smtClean="0"/>
              <a:t>12 July 2020</a:t>
            </a:fld>
            <a:endParaRPr lang="en-US" dirty="0"/>
          </a:p>
        </p:txBody>
      </p:sp>
      <p:sp>
        <p:nvSpPr>
          <p:cNvPr id="8" name="MSIPCMContentMarking" descr="{&quot;HashCode&quot;:-1699574231,&quot;Placement&quot;:&quot;Footer&quot;}"/>
          <p:cNvSpPr txBox="1"/>
          <p:nvPr userDrawn="1"/>
        </p:nvSpPr>
        <p:spPr>
          <a:xfrm>
            <a:off x="0" y="4932427"/>
            <a:ext cx="619703" cy="211073"/>
          </a:xfrm>
          <a:prstGeom prst="rect">
            <a:avLst/>
          </a:prstGeom>
        </p:spPr>
        <p:txBody>
          <a:bodyPr vert="horz" wrap="square" lIns="0" tIns="0" rIns="0" bIns="0" rtlCol="0" anchor="ctr" anchorCtr="1">
            <a:noAutofit/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700">
                <a:solidFill>
                  <a:srgbClr val="000000"/>
                </a:solidFill>
                <a:latin typeface="Calibri" panose="020F0502020204030204" pitchFamily="34" charset="0"/>
              </a:rPr>
              <a:t>C2 General</a:t>
            </a:r>
            <a:endParaRPr lang="de-DE" sz="7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68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14" r:id="rId3"/>
    <p:sldLayoutId id="2147483715" r:id="rId4"/>
    <p:sldLayoutId id="2147483716" r:id="rId5"/>
    <p:sldLayoutId id="2147483717" r:id="rId6"/>
    <p:sldLayoutId id="2147483742" r:id="rId7"/>
    <p:sldLayoutId id="2147483743" r:id="rId8"/>
    <p:sldLayoutId id="2147483744" r:id="rId9"/>
    <p:sldLayoutId id="2147483745" r:id="rId10"/>
    <p:sldLayoutId id="2147483720" r:id="rId11"/>
    <p:sldLayoutId id="2147483721" r:id="rId12"/>
    <p:sldLayoutId id="2147483722" r:id="rId13"/>
    <p:sldLayoutId id="2147483723" r:id="rId14"/>
    <p:sldLayoutId id="2147483728" r:id="rId15"/>
    <p:sldLayoutId id="2147483729" r:id="rId16"/>
    <p:sldLayoutId id="2147483730" r:id="rId17"/>
    <p:sldLayoutId id="2147483731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32" r:id="rId29"/>
    <p:sldLayoutId id="2147483733" r:id="rId30"/>
    <p:sldLayoutId id="2147483756" r:id="rId31"/>
    <p:sldLayoutId id="2147483757" r:id="rId32"/>
    <p:sldLayoutId id="2147483758" r:id="rId33"/>
    <p:sldLayoutId id="2147483759" r:id="rId34"/>
    <p:sldLayoutId id="2147483760" r:id="rId35"/>
    <p:sldLayoutId id="2147483761" r:id="rId36"/>
    <p:sldLayoutId id="2147483762" r:id="rId37"/>
    <p:sldLayoutId id="2147483763" r:id="rId38"/>
    <p:sldLayoutId id="2147483764" r:id="rId39"/>
    <p:sldLayoutId id="2147483765" r:id="rId40"/>
    <p:sldLayoutId id="2147483734" r:id="rId41"/>
    <p:sldLayoutId id="2147483735" r:id="rId42"/>
    <p:sldLayoutId id="2147483736" r:id="rId43"/>
    <p:sldLayoutId id="2147483737" r:id="rId44"/>
    <p:sldLayoutId id="2147483738" r:id="rId45"/>
    <p:sldLayoutId id="2147483739" r:id="rId46"/>
    <p:sldLayoutId id="2147483740" r:id="rId47"/>
    <p:sldLayoutId id="2147483741" r:id="rId48"/>
    <p:sldLayoutId id="2147483766" r:id="rId49"/>
    <p:sldLayoutId id="2147483767" r:id="rId50"/>
    <p:sldLayoutId id="2147483725" r:id="rId51"/>
    <p:sldLayoutId id="2147483726" r:id="rId52"/>
    <p:sldLayoutId id="2147483700" r:id="rId53"/>
    <p:sldLayoutId id="2147483724" r:id="rId54"/>
    <p:sldLayoutId id="2147483650" r:id="rId55"/>
    <p:sldLayoutId id="2147483706" r:id="rId56"/>
    <p:sldLayoutId id="2147483709" r:id="rId57"/>
    <p:sldLayoutId id="2147483659" r:id="rId58"/>
    <p:sldLayoutId id="2147483654" r:id="rId59"/>
    <p:sldLayoutId id="2147483660" r:id="rId60"/>
    <p:sldLayoutId id="2147483675" r:id="rId61"/>
    <p:sldLayoutId id="2147483727" r:id="rId62"/>
    <p:sldLayoutId id="2147483712" r:id="rId63"/>
    <p:sldLayoutId id="2147483713" r:id="rId64"/>
    <p:sldLayoutId id="2147483666" r:id="rId65"/>
    <p:sldLayoutId id="2147483667" r:id="rId66"/>
    <p:sldLayoutId id="2147483708" r:id="rId67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Vodafone Rg" pitchFamily="34" charset="0"/>
          <a:ea typeface="+mj-ea"/>
          <a:cs typeface="+mj-cs"/>
        </a:defRPr>
      </a:lvl1pPr>
    </p:titleStyle>
    <p:bodyStyle>
      <a:lvl1pPr marL="138113" indent="-138113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1pPr>
      <a:lvl2pPr marL="347663" indent="-147638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2pPr>
      <a:lvl3pPr marL="385763" indent="146050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3pPr>
      <a:lvl4pPr marL="717550" indent="-150813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61925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  <p15:guide id="3" orient="horz" pos="2820">
          <p15:clr>
            <a:srgbClr val="F26B43"/>
          </p15:clr>
        </p15:guide>
        <p15:guide id="4" pos="5602">
          <p15:clr>
            <a:srgbClr val="F26B43"/>
          </p15:clr>
        </p15:guide>
        <p15:guide id="5" pos="2812">
          <p15:clr>
            <a:srgbClr val="F26B43"/>
          </p15:clr>
        </p15:guide>
        <p15:guide id="6" pos="2948">
          <p15:clr>
            <a:srgbClr val="F26B43"/>
          </p15:clr>
        </p15:guide>
        <p15:guide id="7" orient="horz" pos="55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flexboxfroggy.com/#cs" TargetMode="External"/><Relationship Id="rId2" Type="http://schemas.openxmlformats.org/officeDocument/2006/relationships/hyperlink" Target="https://css-tricks.com/snippets/css/a-guide-to-flexbox/" TargetMode="External"/><Relationship Id="rId1" Type="http://schemas.openxmlformats.org/officeDocument/2006/relationships/slideLayout" Target="../slideLayouts/slideLayout61.xml"/><Relationship Id="rId4" Type="http://schemas.openxmlformats.org/officeDocument/2006/relationships/hyperlink" Target="https://the-echoplex.net/flexyboxes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color.adobe.com/create/color-wheel" TargetMode="External"/><Relationship Id="rId3" Type="http://schemas.openxmlformats.org/officeDocument/2006/relationships/hyperlink" Target="https://www.photopea.com/" TargetMode="External"/><Relationship Id="rId7" Type="http://schemas.openxmlformats.org/officeDocument/2006/relationships/hyperlink" Target="https://colorpalettes.net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4.xml"/><Relationship Id="rId6" Type="http://schemas.openxmlformats.org/officeDocument/2006/relationships/hyperlink" Target="https://www.canva.com/colors/color-palette-generator/" TargetMode="External"/><Relationship Id="rId5" Type="http://schemas.openxmlformats.org/officeDocument/2006/relationships/hyperlink" Target="https://www.colorzilla.com/" TargetMode="External"/><Relationship Id="rId10" Type="http://schemas.openxmlformats.org/officeDocument/2006/relationships/hyperlink" Target="https://www.flaticon.com/" TargetMode="External"/><Relationship Id="rId4" Type="http://schemas.openxmlformats.org/officeDocument/2006/relationships/hyperlink" Target="https://pixabay.com/" TargetMode="External"/><Relationship Id="rId9" Type="http://schemas.openxmlformats.org/officeDocument/2006/relationships/hyperlink" Target="https://www.jpegmini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2.emf"/><Relationship Id="rId4" Type="http://schemas.openxmlformats.org/officeDocument/2006/relationships/package" Target="../embeddings/Microsoft_Word_Document.docx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3.emf"/><Relationship Id="rId4" Type="http://schemas.openxmlformats.org/officeDocument/2006/relationships/package" Target="../embeddings/Microsoft_Word_Document1.docx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118206" y="1526478"/>
            <a:ext cx="4476002" cy="906321"/>
          </a:xfrm>
        </p:spPr>
        <p:txBody>
          <a:bodyPr/>
          <a:lstStyle/>
          <a:p>
            <a:r>
              <a:rPr lang="cs-CZ" dirty="0" err="1"/>
              <a:t>Cascade</a:t>
            </a:r>
            <a:r>
              <a:rPr lang="cs-CZ" dirty="0"/>
              <a:t> Style </a:t>
            </a:r>
            <a:r>
              <a:rPr lang="cs-CZ" dirty="0" err="1"/>
              <a:t>Sheet</a:t>
            </a:r>
            <a:br>
              <a:rPr lang="cs-CZ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CSS</a:t>
            </a:r>
            <a:r>
              <a:rPr lang="cs-CZ" dirty="0"/>
              <a:t>      </a:t>
            </a:r>
            <a:br>
              <a:rPr lang="cs-CZ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Presented by Adela Spirkova</a:t>
            </a:r>
            <a:br>
              <a:rPr lang="en-GB" dirty="0"/>
            </a:br>
            <a:r>
              <a:rPr lang="en-GB" dirty="0"/>
              <a:t>13 July 2020</a:t>
            </a:r>
          </a:p>
        </p:txBody>
      </p:sp>
    </p:spTree>
    <p:extLst>
      <p:ext uri="{BB962C8B-B14F-4D97-AF65-F5344CB8AC3E}">
        <p14:creationId xmlns:p14="http://schemas.microsoft.com/office/powerpoint/2010/main" val="204169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80205" y="98774"/>
            <a:ext cx="5490670" cy="1050384"/>
          </a:xfrm>
        </p:spPr>
        <p:txBody>
          <a:bodyPr/>
          <a:lstStyle/>
          <a:p>
            <a:r>
              <a:rPr lang="cs-CZ" dirty="0"/>
              <a:t>Oddělovač obsahu - div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DDC2E9-958F-46D0-92B6-AF397A7C4FFA}" type="datetime3">
              <a:rPr lang="en-US" smtClean="0"/>
              <a:t>12 July 2020</a:t>
            </a:fld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-462758" y="249703"/>
            <a:ext cx="4419599" cy="3285065"/>
          </a:xfrm>
        </p:spPr>
        <p:txBody>
          <a:bodyPr/>
          <a:lstStyle/>
          <a:p>
            <a:r>
              <a:rPr lang="en-GB" dirty="0"/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3ECB6-045B-8A42-BEF0-49B0D9F7477E}"/>
              </a:ext>
            </a:extLst>
          </p:cNvPr>
          <p:cNvSpPr txBox="1"/>
          <p:nvPr/>
        </p:nvSpPr>
        <p:spPr>
          <a:xfrm>
            <a:off x="3740046" y="1424066"/>
            <a:ext cx="5239062" cy="309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FE40C3-FC16-9C4B-909C-CD43ACB22289}"/>
              </a:ext>
            </a:extLst>
          </p:cNvPr>
          <p:cNvSpPr/>
          <p:nvPr/>
        </p:nvSpPr>
        <p:spPr>
          <a:xfrm>
            <a:off x="3134021" y="945111"/>
            <a:ext cx="483863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cs-CZ" dirty="0">
                <a:solidFill>
                  <a:srgbClr val="333333"/>
                </a:solidFill>
                <a:ea typeface="Consolas"/>
                <a:cs typeface="Consolas"/>
                <a:sym typeface="Consolas"/>
              </a:rPr>
              <a:t>&lt;div&gt; nám slouží k logickému oddělení částí webu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cs-CZ" dirty="0">
                <a:solidFill>
                  <a:srgbClr val="333333"/>
                </a:solidFill>
                <a:ea typeface="Consolas"/>
                <a:cs typeface="Consolas"/>
                <a:sym typeface="Consolas"/>
              </a:rPr>
              <a:t>Menu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cs-CZ" dirty="0">
                <a:solidFill>
                  <a:srgbClr val="333333"/>
                </a:solidFill>
                <a:ea typeface="Consolas"/>
                <a:cs typeface="Consolas"/>
                <a:sym typeface="Consolas"/>
              </a:rPr>
              <a:t>Levý sloupec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cs-CZ" dirty="0">
                <a:solidFill>
                  <a:srgbClr val="333333"/>
                </a:solidFill>
                <a:ea typeface="Consolas"/>
                <a:cs typeface="Consolas"/>
                <a:sym typeface="Consolas"/>
              </a:rPr>
              <a:t>Galerie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03118-1466-5F4E-A3FE-27CCC10E01B7}"/>
              </a:ext>
            </a:extLst>
          </p:cNvPr>
          <p:cNvSpPr txBox="1"/>
          <p:nvPr/>
        </p:nvSpPr>
        <p:spPr>
          <a:xfrm>
            <a:off x="4706911" y="2563318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465E5-9DC2-D744-B7FC-1D456B47DF90}"/>
              </a:ext>
            </a:extLst>
          </p:cNvPr>
          <p:cNvSpPr txBox="1"/>
          <p:nvPr/>
        </p:nvSpPr>
        <p:spPr>
          <a:xfrm>
            <a:off x="7585023" y="2158584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E4939-A568-0840-B167-15872596F55F}"/>
              </a:ext>
            </a:extLst>
          </p:cNvPr>
          <p:cNvSpPr txBox="1"/>
          <p:nvPr/>
        </p:nvSpPr>
        <p:spPr>
          <a:xfrm>
            <a:off x="6610662" y="1948721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D05409-26BF-CA4A-8C58-228A74823C9B}"/>
              </a:ext>
            </a:extLst>
          </p:cNvPr>
          <p:cNvSpPr txBox="1"/>
          <p:nvPr/>
        </p:nvSpPr>
        <p:spPr>
          <a:xfrm flipH="1">
            <a:off x="2269916" y="4148360"/>
            <a:ext cx="332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„Je dobré oddělovat logické části“</a:t>
            </a:r>
          </a:p>
        </p:txBody>
      </p:sp>
      <p:sp>
        <p:nvSpPr>
          <p:cNvPr id="15" name="Google Shape;670;p99">
            <a:extLst>
              <a:ext uri="{FF2B5EF4-FFF2-40B4-BE49-F238E27FC236}">
                <a16:creationId xmlns:a16="http://schemas.microsoft.com/office/drawing/2014/main" id="{E8292996-3D96-BC45-B6EB-8BE3621ED6EC}"/>
              </a:ext>
            </a:extLst>
          </p:cNvPr>
          <p:cNvSpPr txBox="1"/>
          <p:nvPr/>
        </p:nvSpPr>
        <p:spPr>
          <a:xfrm>
            <a:off x="3566530" y="2493089"/>
            <a:ext cx="12006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GB" sz="1400" dirty="0" err="1">
                <a:solidFill>
                  <a:srgbClr val="C82506"/>
                </a:solidFill>
                <a:latin typeface="Open Sans"/>
                <a:ea typeface="Open Sans"/>
                <a:cs typeface="Open Sans"/>
                <a:sym typeface="Open Sans"/>
              </a:rPr>
              <a:t>index.html</a:t>
            </a:r>
            <a:endParaRPr sz="1400" dirty="0">
              <a:solidFill>
                <a:srgbClr val="C8250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51BB92-CF29-2243-83C4-1EF62A9DA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384" y="1582189"/>
            <a:ext cx="35814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1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4C654BC-473E-4FB9-99DD-FCB475D624B7}" type="datetime3">
              <a:rPr lang="en-US" smtClean="0"/>
              <a:t>12 July 2020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077304" y="548777"/>
            <a:ext cx="3065489" cy="3702571"/>
          </a:xfrm>
        </p:spPr>
        <p:txBody>
          <a:bodyPr/>
          <a:lstStyle/>
          <a:p>
            <a:r>
              <a:rPr lang="en-GB" sz="23100" dirty="0"/>
              <a:t>6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6E6C64-3390-3847-AD1B-55332241B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679" y="-136005"/>
            <a:ext cx="4251261" cy="948216"/>
          </a:xfrm>
        </p:spPr>
        <p:txBody>
          <a:bodyPr/>
          <a:lstStyle/>
          <a:p>
            <a:r>
              <a:rPr lang="cs-CZ" dirty="0"/>
              <a:t>Anatomie </a:t>
            </a:r>
            <a:r>
              <a:rPr lang="en-GB" dirty="0"/>
              <a:t>CSS </a:t>
            </a:r>
            <a:r>
              <a:rPr lang="cs-CZ" dirty="0"/>
              <a:t>pravidla</a:t>
            </a:r>
          </a:p>
        </p:txBody>
      </p:sp>
    </p:spTree>
    <p:extLst>
      <p:ext uri="{BB962C8B-B14F-4D97-AF65-F5344CB8AC3E}">
        <p14:creationId xmlns:p14="http://schemas.microsoft.com/office/powerpoint/2010/main" val="292687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5152380" y="4713136"/>
            <a:ext cx="413410" cy="238889"/>
          </a:xfrm>
        </p:spPr>
        <p:txBody>
          <a:bodyPr/>
          <a:lstStyle/>
          <a:p>
            <a:fld id="{72A83A2B-3358-44F8-83A0-4598795D8FB5}" type="slidenum">
              <a:rPr lang="en-GB" smtClean="0">
                <a:solidFill>
                  <a:schemeClr val="tx1"/>
                </a:solidFill>
              </a:rPr>
              <a:pPr/>
              <a:t>12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>
          <a:xfrm>
            <a:off x="6924360" y="4712099"/>
            <a:ext cx="2133600" cy="238889"/>
          </a:xfrm>
        </p:spPr>
        <p:txBody>
          <a:bodyPr/>
          <a:lstStyle/>
          <a:p>
            <a:fld id="{74C654BC-473E-4FB9-99DD-FCB475D624B7}" type="datetime3">
              <a:rPr lang="en-US" smtClean="0">
                <a:solidFill>
                  <a:schemeClr val="tx1"/>
                </a:solidFill>
              </a:rPr>
              <a:t>12 July 2020</a:t>
            </a:fld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Google Shape;712;p103">
            <a:extLst>
              <a:ext uri="{FF2B5EF4-FFF2-40B4-BE49-F238E27FC236}">
                <a16:creationId xmlns:a16="http://schemas.microsoft.com/office/drawing/2014/main" id="{910237B2-DEE5-034C-96DB-985C286D8FAA}"/>
              </a:ext>
            </a:extLst>
          </p:cNvPr>
          <p:cNvSpPr txBox="1">
            <a:spLocks/>
          </p:cNvSpPr>
          <p:nvPr/>
        </p:nvSpPr>
        <p:spPr>
          <a:xfrm>
            <a:off x="1918043" y="1536778"/>
            <a:ext cx="7505400" cy="3531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38113" indent="-138113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1pPr>
            <a:lvl2pPr marL="347663" indent="-147638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2pPr>
            <a:lvl3pPr marL="385763" indent="14605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3pPr>
            <a:lvl4pPr marL="717550" indent="-1508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619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None/>
            </a:pPr>
            <a:r>
              <a:rPr lang="en-GB" sz="3000" dirty="0">
                <a:latin typeface="Consolas"/>
                <a:ea typeface="Consolas"/>
                <a:cs typeface="Consolas"/>
                <a:sym typeface="Consolas"/>
              </a:rPr>
              <a:t>selector {</a:t>
            </a:r>
          </a:p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None/>
            </a:pPr>
            <a:r>
              <a:rPr lang="en-GB" sz="3000" dirty="0">
                <a:latin typeface="Consolas"/>
                <a:ea typeface="Consolas"/>
                <a:cs typeface="Consolas"/>
                <a:sym typeface="Consolas"/>
              </a:rPr>
              <a:t>   background: black;</a:t>
            </a:r>
          </a:p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None/>
            </a:pPr>
            <a:r>
              <a:rPr lang="en-GB" sz="3000" dirty="0"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None/>
            </a:pPr>
            <a:r>
              <a:rPr lang="en-GB" sz="3000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1" name="Google Shape;713;p103">
            <a:extLst>
              <a:ext uri="{FF2B5EF4-FFF2-40B4-BE49-F238E27FC236}">
                <a16:creationId xmlns:a16="http://schemas.microsoft.com/office/drawing/2014/main" id="{F12BA4C3-BDA1-FB43-A2D8-FBB7B8CF643C}"/>
              </a:ext>
            </a:extLst>
          </p:cNvPr>
          <p:cNvSpPr txBox="1"/>
          <p:nvPr/>
        </p:nvSpPr>
        <p:spPr>
          <a:xfrm>
            <a:off x="768068" y="604216"/>
            <a:ext cx="2215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cs-CZ" dirty="0">
                <a:latin typeface="Open Sans"/>
                <a:ea typeface="Open Sans"/>
                <a:cs typeface="Open Sans"/>
                <a:sym typeface="Open Sans"/>
              </a:rPr>
              <a:t>Zacílené elementy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714;p103">
            <a:extLst>
              <a:ext uri="{FF2B5EF4-FFF2-40B4-BE49-F238E27FC236}">
                <a16:creationId xmlns:a16="http://schemas.microsoft.com/office/drawing/2014/main" id="{E7378B0B-A1E1-C347-BF5D-66E89CB47866}"/>
              </a:ext>
            </a:extLst>
          </p:cNvPr>
          <p:cNvCxnSpPr>
            <a:cxnSpLocks/>
          </p:cNvCxnSpPr>
          <p:nvPr/>
        </p:nvCxnSpPr>
        <p:spPr>
          <a:xfrm>
            <a:off x="2610668" y="1227704"/>
            <a:ext cx="706800" cy="56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" name="Google Shape;715;p103">
            <a:extLst>
              <a:ext uri="{FF2B5EF4-FFF2-40B4-BE49-F238E27FC236}">
                <a16:creationId xmlns:a16="http://schemas.microsoft.com/office/drawing/2014/main" id="{122503AF-BEB3-C045-BC64-EDD32F540030}"/>
              </a:ext>
            </a:extLst>
          </p:cNvPr>
          <p:cNvSpPr/>
          <p:nvPr/>
        </p:nvSpPr>
        <p:spPr>
          <a:xfrm>
            <a:off x="2610668" y="3291370"/>
            <a:ext cx="3261600" cy="252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cubicBezTo>
                  <a:pt x="6677" y="61924"/>
                  <a:pt x="14200" y="89679"/>
                  <a:pt x="21722" y="80153"/>
                </a:cubicBezTo>
                <a:cubicBezTo>
                  <a:pt x="32072" y="67042"/>
                  <a:pt x="42222" y="-15820"/>
                  <a:pt x="52361" y="28050"/>
                </a:cubicBezTo>
                <a:cubicBezTo>
                  <a:pt x="56000" y="43776"/>
                  <a:pt x="59350" y="75392"/>
                  <a:pt x="62116" y="120000"/>
                </a:cubicBezTo>
                <a:cubicBezTo>
                  <a:pt x="64833" y="78310"/>
                  <a:pt x="68072" y="48505"/>
                  <a:pt x="71561" y="33011"/>
                </a:cubicBezTo>
                <a:cubicBezTo>
                  <a:pt x="81777" y="-12311"/>
                  <a:pt x="92111" y="67904"/>
                  <a:pt x="102561" y="71299"/>
                </a:cubicBezTo>
                <a:cubicBezTo>
                  <a:pt x="108611" y="73261"/>
                  <a:pt x="114588" y="49341"/>
                  <a:pt x="120000" y="1584"/>
                </a:cubicBezTo>
              </a:path>
            </a:pathLst>
          </a:custGeom>
          <a:noFill/>
          <a:ln w="25400" cap="flat" cmpd="sng">
            <a:solidFill>
              <a:srgbClr val="A6AAA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algn="ctr">
              <a:buClr>
                <a:srgbClr val="000000"/>
              </a:buClr>
              <a:buSzPts val="3600"/>
            </a:pPr>
            <a:endParaRPr sz="36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" name="Google Shape;716;p103">
            <a:extLst>
              <a:ext uri="{FF2B5EF4-FFF2-40B4-BE49-F238E27FC236}">
                <a16:creationId xmlns:a16="http://schemas.microsoft.com/office/drawing/2014/main" id="{2E997832-9508-4C4B-A252-E5D19B5E8438}"/>
              </a:ext>
            </a:extLst>
          </p:cNvPr>
          <p:cNvSpPr txBox="1"/>
          <p:nvPr/>
        </p:nvSpPr>
        <p:spPr>
          <a:xfrm>
            <a:off x="3278893" y="3746861"/>
            <a:ext cx="22860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GB" dirty="0">
                <a:latin typeface="Open Sans"/>
                <a:ea typeface="Open Sans"/>
                <a:cs typeface="Open Sans"/>
                <a:sym typeface="Open Sans"/>
              </a:rPr>
              <a:t>Declaration block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Google Shape;717;p103">
            <a:extLst>
              <a:ext uri="{FF2B5EF4-FFF2-40B4-BE49-F238E27FC236}">
                <a16:creationId xmlns:a16="http://schemas.microsoft.com/office/drawing/2014/main" id="{177124FF-E6AD-9944-B514-40A5EDCEA30D}"/>
              </a:ext>
            </a:extLst>
          </p:cNvPr>
          <p:cNvSpPr txBox="1"/>
          <p:nvPr/>
        </p:nvSpPr>
        <p:spPr>
          <a:xfrm>
            <a:off x="211512" y="4550176"/>
            <a:ext cx="2215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cs-CZ" dirty="0">
                <a:latin typeface="Open Sans"/>
                <a:ea typeface="Open Sans"/>
                <a:cs typeface="Open Sans"/>
                <a:sym typeface="Open Sans"/>
              </a:rPr>
              <a:t>Co nastavuji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Google Shape;718;p103">
            <a:extLst>
              <a:ext uri="{FF2B5EF4-FFF2-40B4-BE49-F238E27FC236}">
                <a16:creationId xmlns:a16="http://schemas.microsoft.com/office/drawing/2014/main" id="{59725BDF-E2F7-7940-9411-B82218084AD5}"/>
              </a:ext>
            </a:extLst>
          </p:cNvPr>
          <p:cNvSpPr txBox="1"/>
          <p:nvPr/>
        </p:nvSpPr>
        <p:spPr>
          <a:xfrm>
            <a:off x="6977668" y="4355482"/>
            <a:ext cx="2215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cs-CZ" dirty="0">
                <a:latin typeface="Open Sans"/>
                <a:ea typeface="Open Sans"/>
                <a:cs typeface="Open Sans"/>
                <a:sym typeface="Open Sans"/>
              </a:rPr>
              <a:t>Jak to nastavuji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0" name="Google Shape;719;p103">
            <a:extLst>
              <a:ext uri="{FF2B5EF4-FFF2-40B4-BE49-F238E27FC236}">
                <a16:creationId xmlns:a16="http://schemas.microsoft.com/office/drawing/2014/main" id="{CBB34781-3C23-3648-BFD9-1AB6BB6DAF55}"/>
              </a:ext>
            </a:extLst>
          </p:cNvPr>
          <p:cNvCxnSpPr>
            <a:cxnSpLocks/>
          </p:cNvCxnSpPr>
          <p:nvPr/>
        </p:nvCxnSpPr>
        <p:spPr>
          <a:xfrm flipV="1">
            <a:off x="1516284" y="3291371"/>
            <a:ext cx="1708284" cy="144586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" name="Google Shape;720;p103">
            <a:extLst>
              <a:ext uri="{FF2B5EF4-FFF2-40B4-BE49-F238E27FC236}">
                <a16:creationId xmlns:a16="http://schemas.microsoft.com/office/drawing/2014/main" id="{A33135E1-B170-BB40-9303-02BA732868E1}"/>
              </a:ext>
            </a:extLst>
          </p:cNvPr>
          <p:cNvCxnSpPr>
            <a:cxnSpLocks/>
          </p:cNvCxnSpPr>
          <p:nvPr/>
        </p:nvCxnSpPr>
        <p:spPr>
          <a:xfrm flipH="1">
            <a:off x="6412381" y="818517"/>
            <a:ext cx="1524037" cy="1970982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" name="Google Shape;722;p103">
            <a:extLst>
              <a:ext uri="{FF2B5EF4-FFF2-40B4-BE49-F238E27FC236}">
                <a16:creationId xmlns:a16="http://schemas.microsoft.com/office/drawing/2014/main" id="{866BD250-4D4F-8243-8706-3686282D3E13}"/>
              </a:ext>
            </a:extLst>
          </p:cNvPr>
          <p:cNvCxnSpPr>
            <a:cxnSpLocks/>
          </p:cNvCxnSpPr>
          <p:nvPr/>
        </p:nvCxnSpPr>
        <p:spPr>
          <a:xfrm flipH="1" flipV="1">
            <a:off x="6153368" y="3245504"/>
            <a:ext cx="1072589" cy="105937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3" name="Google Shape;723;p103">
            <a:extLst>
              <a:ext uri="{FF2B5EF4-FFF2-40B4-BE49-F238E27FC236}">
                <a16:creationId xmlns:a16="http://schemas.microsoft.com/office/drawing/2014/main" id="{99A332F9-6ED4-BC49-ABFB-D1F1ED305AF9}"/>
              </a:ext>
            </a:extLst>
          </p:cNvPr>
          <p:cNvSpPr txBox="1"/>
          <p:nvPr/>
        </p:nvSpPr>
        <p:spPr>
          <a:xfrm>
            <a:off x="7003133" y="362829"/>
            <a:ext cx="28065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600"/>
            </a:pPr>
            <a:r>
              <a:rPr lang="cs-CZ" sz="1600" b="1" dirty="0">
                <a:latin typeface="Arial"/>
                <a:ea typeface="Arial"/>
                <a:cs typeface="Arial"/>
                <a:sym typeface="Arial"/>
              </a:rPr>
              <a:t>Středník</a:t>
            </a:r>
            <a:endParaRPr sz="1600" b="1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656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4C654BC-473E-4FB9-99DD-FCB475D624B7}" type="datetime3">
              <a:rPr lang="en-US" smtClean="0"/>
              <a:t>12 July 2020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434393" y="195531"/>
            <a:ext cx="3065489" cy="3702571"/>
          </a:xfrm>
        </p:spPr>
        <p:txBody>
          <a:bodyPr/>
          <a:lstStyle/>
          <a:p>
            <a:r>
              <a:rPr lang="en-GB" sz="23100" dirty="0"/>
              <a:t>7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6E6C64-3390-3847-AD1B-55332241B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106" y="224361"/>
            <a:ext cx="2841625" cy="829733"/>
          </a:xfrm>
        </p:spPr>
        <p:txBody>
          <a:bodyPr/>
          <a:lstStyle/>
          <a:p>
            <a:r>
              <a:rPr lang="cs-CZ" dirty="0">
                <a:latin typeface="Arial"/>
                <a:ea typeface="Arial"/>
                <a:cs typeface="Arial"/>
                <a:sym typeface="Arial"/>
              </a:rPr>
              <a:t>Píšeme</a:t>
            </a:r>
            <a:r>
              <a:rPr lang="en-GB" dirty="0">
                <a:latin typeface="Arial"/>
                <a:ea typeface="Arial"/>
                <a:cs typeface="Arial"/>
                <a:sym typeface="Arial"/>
              </a:rPr>
              <a:t> CSS</a:t>
            </a:r>
            <a:r>
              <a:rPr lang="cs-CZ" dirty="0">
                <a:latin typeface="Arial"/>
                <a:ea typeface="Arial"/>
                <a:cs typeface="Arial"/>
                <a:sym typeface="Arial"/>
              </a:rPr>
              <a:t> #1</a:t>
            </a:r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1F4182-8B4D-234C-96A9-6276BAB38696}"/>
              </a:ext>
            </a:extLst>
          </p:cNvPr>
          <p:cNvSpPr txBox="1"/>
          <p:nvPr/>
        </p:nvSpPr>
        <p:spPr>
          <a:xfrm>
            <a:off x="277106" y="3354215"/>
            <a:ext cx="43245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dirty="0">
                <a:solidFill>
                  <a:schemeClr val="bg1"/>
                </a:solidFill>
              </a:rPr>
              <a:t>Vybírám </a:t>
            </a:r>
            <a:r>
              <a:rPr lang="cs-CZ" dirty="0" err="1">
                <a:solidFill>
                  <a:schemeClr val="bg1"/>
                </a:solidFill>
              </a:rPr>
              <a:t>tag</a:t>
            </a:r>
            <a:r>
              <a:rPr lang="cs-CZ" dirty="0">
                <a:solidFill>
                  <a:schemeClr val="bg1"/>
                </a:solidFill>
              </a:rPr>
              <a:t> &lt;body&gt;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dirty="0" err="1">
                <a:solidFill>
                  <a:schemeClr val="bg1"/>
                </a:solidFill>
              </a:rPr>
              <a:t>Color</a:t>
            </a:r>
            <a:r>
              <a:rPr lang="cs-CZ" dirty="0">
                <a:solidFill>
                  <a:schemeClr val="bg1"/>
                </a:solidFill>
              </a:rPr>
              <a:t> – barva textu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dirty="0">
                <a:solidFill>
                  <a:schemeClr val="bg1"/>
                </a:solidFill>
              </a:rPr>
              <a:t>Font-</a:t>
            </a:r>
            <a:r>
              <a:rPr lang="cs-CZ" dirty="0" err="1">
                <a:solidFill>
                  <a:schemeClr val="bg1"/>
                </a:solidFill>
              </a:rPr>
              <a:t>family</a:t>
            </a:r>
            <a:r>
              <a:rPr lang="cs-CZ" dirty="0">
                <a:solidFill>
                  <a:schemeClr val="bg1"/>
                </a:solidFill>
              </a:rPr>
              <a:t> – Výběr fontu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dirty="0" err="1">
                <a:solidFill>
                  <a:schemeClr val="bg1"/>
                </a:solidFill>
              </a:rPr>
              <a:t>Margin</a:t>
            </a:r>
            <a:r>
              <a:rPr lang="cs-CZ" dirty="0">
                <a:solidFill>
                  <a:schemeClr val="bg1"/>
                </a:solidFill>
              </a:rPr>
              <a:t> – viz. Box model</a:t>
            </a:r>
            <a:endParaRPr lang="en-US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Google Fonts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470189-5152-5245-9788-71D11D0CD662}"/>
              </a:ext>
            </a:extLst>
          </p:cNvPr>
          <p:cNvSpPr txBox="1"/>
          <p:nvPr/>
        </p:nvSpPr>
        <p:spPr>
          <a:xfrm>
            <a:off x="3958542" y="3695900"/>
            <a:ext cx="1643605" cy="5040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8508A4-AE38-4046-919E-77BB9B73F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06" y="961181"/>
            <a:ext cx="3638977" cy="139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8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ontent Placeholder 13">
            <a:extLst>
              <a:ext uri="{FF2B5EF4-FFF2-40B4-BE49-F238E27FC236}">
                <a16:creationId xmlns:a16="http://schemas.microsoft.com/office/drawing/2014/main" id="{A9E1F303-9A89-3D43-B347-D3611B300C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0441734"/>
              </p:ext>
            </p:extLst>
          </p:nvPr>
        </p:nvGraphicFramePr>
        <p:xfrm>
          <a:off x="471045" y="3465145"/>
          <a:ext cx="4667761" cy="143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6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43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833"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b="0" dirty="0" err="1">
                          <a:solidFill>
                            <a:schemeClr val="tx1"/>
                          </a:solidFill>
                          <a:effectLst/>
                        </a:rPr>
                        <a:t>vw</a:t>
                      </a:r>
                      <a:endParaRPr lang="cs-CZ" sz="13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9949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b="0" dirty="0">
                          <a:solidFill>
                            <a:schemeClr val="tx1"/>
                          </a:solidFill>
                          <a:effectLst/>
                        </a:rPr>
                        <a:t>Relativní k</a:t>
                      </a:r>
                      <a:r>
                        <a:rPr lang="en-US" sz="1300" b="0" dirty="0">
                          <a:solidFill>
                            <a:schemeClr val="tx1"/>
                          </a:solidFill>
                          <a:effectLst/>
                        </a:rPr>
                        <a:t> 1% </a:t>
                      </a:r>
                      <a:r>
                        <a:rPr lang="cs-CZ" sz="1300" b="0" dirty="0">
                          <a:solidFill>
                            <a:schemeClr val="tx1"/>
                          </a:solidFill>
                          <a:effectLst/>
                        </a:rPr>
                        <a:t>šíře obrazovky</a:t>
                      </a:r>
                      <a:endParaRPr lang="en-US" sz="13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4975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4833"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dirty="0" err="1">
                          <a:solidFill>
                            <a:schemeClr val="tx1"/>
                          </a:solidFill>
                          <a:effectLst/>
                        </a:rPr>
                        <a:t>vh</a:t>
                      </a:r>
                      <a:endParaRPr lang="cs-CZ" sz="13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9949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dirty="0">
                          <a:solidFill>
                            <a:schemeClr val="tx1"/>
                          </a:solidFill>
                          <a:effectLst/>
                        </a:rPr>
                        <a:t>Relativní k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 1% </a:t>
                      </a:r>
                      <a:r>
                        <a:rPr lang="cs-CZ" sz="1300" dirty="0">
                          <a:solidFill>
                            <a:schemeClr val="tx1"/>
                          </a:solidFill>
                          <a:effectLst/>
                        </a:rPr>
                        <a:t>výšce obrazovky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4975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525876"/>
                  </a:ext>
                </a:extLst>
              </a:tr>
              <a:tr h="484441"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dirty="0" err="1">
                          <a:solidFill>
                            <a:schemeClr val="tx1"/>
                          </a:solidFill>
                          <a:effectLst/>
                        </a:rPr>
                        <a:t>vmin</a:t>
                      </a:r>
                      <a:endParaRPr lang="cs-CZ" sz="13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9949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dirty="0">
                          <a:solidFill>
                            <a:schemeClr val="tx1"/>
                          </a:solidFill>
                          <a:effectLst/>
                        </a:rPr>
                        <a:t>Relativní k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 1% </a:t>
                      </a:r>
                      <a:r>
                        <a:rPr lang="cs-CZ" sz="1300" dirty="0">
                          <a:solidFill>
                            <a:schemeClr val="tx1"/>
                          </a:solidFill>
                          <a:effectLst/>
                        </a:rPr>
                        <a:t>menší dimenze (telefon má obráceně než</a:t>
                      </a:r>
                      <a:r>
                        <a:rPr lang="cs-CZ" sz="1300" baseline="0" dirty="0">
                          <a:solidFill>
                            <a:schemeClr val="tx1"/>
                          </a:solidFill>
                          <a:effectLst/>
                        </a:rPr>
                        <a:t> monitor)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4975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920438"/>
                  </a:ext>
                </a:extLst>
              </a:tr>
              <a:tr h="294833"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>
                          <a:solidFill>
                            <a:schemeClr val="tx1"/>
                          </a:solidFill>
                          <a:effectLst/>
                        </a:rPr>
                        <a:t>vmax</a:t>
                      </a:r>
                    </a:p>
                  </a:txBody>
                  <a:tcPr marL="109949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dirty="0">
                          <a:solidFill>
                            <a:schemeClr val="tx1"/>
                          </a:solidFill>
                          <a:effectLst/>
                        </a:rPr>
                        <a:t>Relativní k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 1% </a:t>
                      </a:r>
                      <a:r>
                        <a:rPr lang="cs-CZ" sz="1300" dirty="0">
                          <a:solidFill>
                            <a:schemeClr val="tx1"/>
                          </a:solidFill>
                          <a:effectLst/>
                        </a:rPr>
                        <a:t>větší dimenze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4975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50142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70584" y="180080"/>
            <a:ext cx="5490670" cy="1050384"/>
          </a:xfrm>
        </p:spPr>
        <p:txBody>
          <a:bodyPr/>
          <a:lstStyle/>
          <a:p>
            <a:r>
              <a:rPr lang="cs-CZ" dirty="0"/>
              <a:t>Píšeme CSS #2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DDC2E9-958F-46D0-92B6-AF397A7C4FFA}" type="datetime3">
              <a:rPr lang="en-US" smtClean="0"/>
              <a:t>12 July 2020</a:t>
            </a:fld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-477646" y="-174706"/>
            <a:ext cx="4419599" cy="3285065"/>
          </a:xfrm>
        </p:spPr>
        <p:txBody>
          <a:bodyPr/>
          <a:lstStyle/>
          <a:p>
            <a:r>
              <a:rPr lang="en-GB" dirty="0"/>
              <a:t>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3ECB6-045B-8A42-BEF0-49B0D9F7477E}"/>
              </a:ext>
            </a:extLst>
          </p:cNvPr>
          <p:cNvSpPr txBox="1"/>
          <p:nvPr/>
        </p:nvSpPr>
        <p:spPr>
          <a:xfrm>
            <a:off x="3740046" y="1424066"/>
            <a:ext cx="5239062" cy="309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03118-1466-5F4E-A3FE-27CCC10E01B7}"/>
              </a:ext>
            </a:extLst>
          </p:cNvPr>
          <p:cNvSpPr txBox="1"/>
          <p:nvPr/>
        </p:nvSpPr>
        <p:spPr>
          <a:xfrm>
            <a:off x="4706911" y="2563318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465E5-9DC2-D744-B7FC-1D456B47DF90}"/>
              </a:ext>
            </a:extLst>
          </p:cNvPr>
          <p:cNvSpPr txBox="1"/>
          <p:nvPr/>
        </p:nvSpPr>
        <p:spPr>
          <a:xfrm>
            <a:off x="7585023" y="2158584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E4939-A568-0840-B167-15872596F55F}"/>
              </a:ext>
            </a:extLst>
          </p:cNvPr>
          <p:cNvSpPr txBox="1"/>
          <p:nvPr/>
        </p:nvSpPr>
        <p:spPr>
          <a:xfrm>
            <a:off x="6610662" y="1948721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3A7E28-E66B-8D40-BC73-E496C051A727}"/>
              </a:ext>
            </a:extLst>
          </p:cNvPr>
          <p:cNvSpPr txBox="1"/>
          <p:nvPr/>
        </p:nvSpPr>
        <p:spPr>
          <a:xfrm>
            <a:off x="3487079" y="1007531"/>
            <a:ext cx="5505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/>
              <a:t>Zadáváme výšku a šířku v závislosti procent obrazovky!</a:t>
            </a:r>
          </a:p>
        </p:txBody>
      </p:sp>
      <p:sp>
        <p:nvSpPr>
          <p:cNvPr id="17" name="Google Shape;740;p105">
            <a:extLst>
              <a:ext uri="{FF2B5EF4-FFF2-40B4-BE49-F238E27FC236}">
                <a16:creationId xmlns:a16="http://schemas.microsoft.com/office/drawing/2014/main" id="{58494B6F-ABB9-FD40-AACB-45C2D91A0601}"/>
              </a:ext>
            </a:extLst>
          </p:cNvPr>
          <p:cNvSpPr txBox="1"/>
          <p:nvPr/>
        </p:nvSpPr>
        <p:spPr>
          <a:xfrm>
            <a:off x="3874965" y="2090848"/>
            <a:ext cx="12006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GB" sz="1400" dirty="0" err="1">
                <a:solidFill>
                  <a:srgbClr val="C82506"/>
                </a:solidFill>
                <a:latin typeface="Open Sans"/>
                <a:ea typeface="Open Sans"/>
                <a:cs typeface="Open Sans"/>
                <a:sym typeface="Open Sans"/>
              </a:rPr>
              <a:t>style.css</a:t>
            </a:r>
            <a:endParaRPr sz="1400" dirty="0">
              <a:solidFill>
                <a:srgbClr val="C8250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19F713-0CFB-3A4B-9528-344052AD1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275" y="1771027"/>
            <a:ext cx="3738021" cy="256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9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4C654BC-473E-4FB9-99DD-FCB475D624B7}" type="datetime3">
              <a:rPr lang="en-US" smtClean="0"/>
              <a:t>12 July 2020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434393" y="195531"/>
            <a:ext cx="3065489" cy="3702571"/>
          </a:xfrm>
        </p:spPr>
        <p:txBody>
          <a:bodyPr/>
          <a:lstStyle/>
          <a:p>
            <a:r>
              <a:rPr lang="en-GB" sz="23100" dirty="0"/>
              <a:t>9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6E6C64-3390-3847-AD1B-55332241B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106" y="224361"/>
            <a:ext cx="2841625" cy="829733"/>
          </a:xfrm>
        </p:spPr>
        <p:txBody>
          <a:bodyPr/>
          <a:lstStyle/>
          <a:p>
            <a:r>
              <a:rPr lang="cs-CZ" dirty="0">
                <a:latin typeface="Arial"/>
                <a:ea typeface="Arial"/>
                <a:cs typeface="Arial"/>
                <a:sym typeface="Arial"/>
              </a:rPr>
              <a:t>Píšeme CSS #3</a:t>
            </a:r>
            <a:endParaRPr lang="cs-CZ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8D65CB-1CA1-7A4B-B2E3-A6C3DB399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06" y="1530350"/>
            <a:ext cx="3959922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6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70584" y="180080"/>
            <a:ext cx="5490670" cy="1050384"/>
          </a:xfrm>
        </p:spPr>
        <p:txBody>
          <a:bodyPr/>
          <a:lstStyle/>
          <a:p>
            <a:r>
              <a:rPr lang="cs-CZ" dirty="0"/>
              <a:t>Píšeme CSS #4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DDC2E9-958F-46D0-92B6-AF397A7C4FFA}" type="datetime3">
              <a:rPr lang="en-US" smtClean="0"/>
              <a:t>12 July 2020</a:t>
            </a:fld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-449705" y="156085"/>
            <a:ext cx="4419599" cy="3285065"/>
          </a:xfrm>
        </p:spPr>
        <p:txBody>
          <a:bodyPr/>
          <a:lstStyle/>
          <a:p>
            <a:r>
              <a:rPr lang="en-GB" sz="23100" dirty="0"/>
              <a:t>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3ECB6-045B-8A42-BEF0-49B0D9F7477E}"/>
              </a:ext>
            </a:extLst>
          </p:cNvPr>
          <p:cNvSpPr txBox="1"/>
          <p:nvPr/>
        </p:nvSpPr>
        <p:spPr>
          <a:xfrm>
            <a:off x="3740046" y="1424066"/>
            <a:ext cx="5239062" cy="309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03118-1466-5F4E-A3FE-27CCC10E01B7}"/>
              </a:ext>
            </a:extLst>
          </p:cNvPr>
          <p:cNvSpPr txBox="1"/>
          <p:nvPr/>
        </p:nvSpPr>
        <p:spPr>
          <a:xfrm>
            <a:off x="4706911" y="2563318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465E5-9DC2-D744-B7FC-1D456B47DF90}"/>
              </a:ext>
            </a:extLst>
          </p:cNvPr>
          <p:cNvSpPr txBox="1"/>
          <p:nvPr/>
        </p:nvSpPr>
        <p:spPr>
          <a:xfrm>
            <a:off x="7585023" y="2158584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E4939-A568-0840-B167-15872596F55F}"/>
              </a:ext>
            </a:extLst>
          </p:cNvPr>
          <p:cNvSpPr txBox="1"/>
          <p:nvPr/>
        </p:nvSpPr>
        <p:spPr>
          <a:xfrm>
            <a:off x="6610662" y="1948721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7" name="Google Shape;740;p105">
            <a:extLst>
              <a:ext uri="{FF2B5EF4-FFF2-40B4-BE49-F238E27FC236}">
                <a16:creationId xmlns:a16="http://schemas.microsoft.com/office/drawing/2014/main" id="{58494B6F-ABB9-FD40-AACB-45C2D91A0601}"/>
              </a:ext>
            </a:extLst>
          </p:cNvPr>
          <p:cNvSpPr txBox="1"/>
          <p:nvPr/>
        </p:nvSpPr>
        <p:spPr>
          <a:xfrm>
            <a:off x="2901781" y="2773199"/>
            <a:ext cx="12006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GB" sz="1400" dirty="0" err="1">
                <a:solidFill>
                  <a:srgbClr val="C82506"/>
                </a:solidFill>
                <a:latin typeface="Open Sans"/>
                <a:ea typeface="Open Sans"/>
                <a:cs typeface="Open Sans"/>
                <a:sym typeface="Open Sans"/>
              </a:rPr>
              <a:t>style.css</a:t>
            </a:r>
            <a:endParaRPr sz="1400" dirty="0">
              <a:solidFill>
                <a:srgbClr val="C8250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7BC734-3295-1146-9AB4-77F6C24E3BF3}"/>
              </a:ext>
            </a:extLst>
          </p:cNvPr>
          <p:cNvSpPr txBox="1"/>
          <p:nvPr/>
        </p:nvSpPr>
        <p:spPr>
          <a:xfrm>
            <a:off x="4500563" y="2955417"/>
            <a:ext cx="28505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err="1"/>
              <a:t>border-radius</a:t>
            </a:r>
            <a:r>
              <a:rPr lang="cs-CZ" sz="1400" dirty="0"/>
              <a:t> : kulaté rohy</a:t>
            </a:r>
          </a:p>
          <a:p>
            <a:endParaRPr lang="cs-CZ" sz="1400" dirty="0"/>
          </a:p>
          <a:p>
            <a:endParaRPr lang="cs-CZ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2CBA6A-34E5-ED42-AEB7-8A6A433BD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083" y="1197017"/>
            <a:ext cx="3489784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8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4C654BC-473E-4FB9-99DD-FCB475D624B7}" type="datetime3">
              <a:rPr lang="en-US" smtClean="0"/>
              <a:t>12 July 2020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9875" y="224361"/>
            <a:ext cx="3065489" cy="3702571"/>
          </a:xfrm>
        </p:spPr>
        <p:txBody>
          <a:bodyPr/>
          <a:lstStyle/>
          <a:p>
            <a:r>
              <a:rPr lang="en-GB" sz="23100" dirty="0"/>
              <a:t>11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6E6C64-3390-3847-AD1B-55332241B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106" y="224361"/>
            <a:ext cx="2841625" cy="829733"/>
          </a:xfrm>
        </p:spPr>
        <p:txBody>
          <a:bodyPr/>
          <a:lstStyle/>
          <a:p>
            <a:r>
              <a:rPr lang="cs-CZ" dirty="0">
                <a:latin typeface="Arial"/>
                <a:ea typeface="Arial"/>
                <a:cs typeface="Arial"/>
                <a:sym typeface="Arial"/>
              </a:rPr>
              <a:t>Píšeme CSS #5</a:t>
            </a:r>
            <a:endParaRPr lang="cs-CZ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EDEFE8-D062-BB40-B2A7-207D618A5292}"/>
              </a:ext>
            </a:extLst>
          </p:cNvPr>
          <p:cNvSpPr/>
          <p:nvPr/>
        </p:nvSpPr>
        <p:spPr>
          <a:xfrm>
            <a:off x="347355" y="856511"/>
            <a:ext cx="28416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cs-CZ" sz="2400" dirty="0">
              <a:solidFill>
                <a:schemeClr val="bg1"/>
              </a:solidFill>
              <a:latin typeface="+mj-lt"/>
            </a:endParaRPr>
          </a:p>
          <a:p>
            <a:r>
              <a:rPr lang="cs-CZ" sz="2400" dirty="0">
                <a:solidFill>
                  <a:schemeClr val="bg1"/>
                </a:solidFill>
                <a:latin typeface="+mj-lt"/>
              </a:rPr>
              <a:t>&lt;</a:t>
            </a:r>
            <a:r>
              <a:rPr lang="cs-CZ" sz="2400" dirty="0" err="1">
                <a:solidFill>
                  <a:schemeClr val="bg1"/>
                </a:solidFill>
                <a:latin typeface="+mj-lt"/>
              </a:rPr>
              <a:t>span</a:t>
            </a:r>
            <a:r>
              <a:rPr lang="cs-CZ" sz="2400" dirty="0">
                <a:solidFill>
                  <a:schemeClr val="bg1"/>
                </a:solidFill>
                <a:latin typeface="+mj-lt"/>
              </a:rPr>
              <a:t>&gt; </a:t>
            </a:r>
            <a:r>
              <a:rPr lang="cs-CZ" sz="2400" dirty="0" err="1">
                <a:solidFill>
                  <a:schemeClr val="bg1"/>
                </a:solidFill>
                <a:latin typeface="+mj-lt"/>
              </a:rPr>
              <a:t>tag</a:t>
            </a:r>
            <a:endParaRPr lang="cs-CZ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78061C-5793-2641-89B3-802D392EA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22" y="1987096"/>
            <a:ext cx="2338053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8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4C654BC-473E-4FB9-99DD-FCB475D624B7}" type="datetime3">
              <a:rPr lang="en-US" smtClean="0"/>
              <a:t>12 July 2020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9875" y="224361"/>
            <a:ext cx="3065489" cy="3702571"/>
          </a:xfrm>
        </p:spPr>
        <p:txBody>
          <a:bodyPr/>
          <a:lstStyle/>
          <a:p>
            <a:r>
              <a:rPr lang="en-GB" sz="23100" dirty="0"/>
              <a:t>11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6E6C64-3390-3847-AD1B-55332241B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106" y="224361"/>
            <a:ext cx="2841625" cy="829733"/>
          </a:xfrm>
        </p:spPr>
        <p:txBody>
          <a:bodyPr/>
          <a:lstStyle/>
          <a:p>
            <a:r>
              <a:rPr lang="cs-CZ" dirty="0">
                <a:latin typeface="Arial"/>
                <a:ea typeface="Arial"/>
                <a:cs typeface="Arial"/>
                <a:sym typeface="Arial"/>
              </a:rPr>
              <a:t>Píšeme CSS #5</a:t>
            </a:r>
            <a:endParaRPr lang="cs-CZ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EDEFE8-D062-BB40-B2A7-207D618A5292}"/>
              </a:ext>
            </a:extLst>
          </p:cNvPr>
          <p:cNvSpPr/>
          <p:nvPr/>
        </p:nvSpPr>
        <p:spPr>
          <a:xfrm>
            <a:off x="347355" y="856511"/>
            <a:ext cx="2841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dirty="0">
                <a:solidFill>
                  <a:schemeClr val="bg1"/>
                </a:solidFill>
              </a:rPr>
              <a:t>barvíme sekce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3EB39C-0386-6744-814E-57906CFD0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37" y="1426592"/>
            <a:ext cx="2388963" cy="328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35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70584" y="180080"/>
            <a:ext cx="5490670" cy="1050384"/>
          </a:xfrm>
        </p:spPr>
        <p:txBody>
          <a:bodyPr/>
          <a:lstStyle/>
          <a:p>
            <a:r>
              <a:rPr lang="cs-CZ" dirty="0"/>
              <a:t>Píšeme CSS #6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DDC2E9-958F-46D0-92B6-AF397A7C4FFA}" type="datetime3">
              <a:rPr lang="en-US" smtClean="0"/>
              <a:t>12 July 2020</a:t>
            </a:fld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-449705" y="156085"/>
            <a:ext cx="4419599" cy="3285065"/>
          </a:xfrm>
        </p:spPr>
        <p:txBody>
          <a:bodyPr/>
          <a:lstStyle/>
          <a:p>
            <a:r>
              <a:rPr lang="en-GB" sz="23100" dirty="0"/>
              <a:t>12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3ECB6-045B-8A42-BEF0-49B0D9F7477E}"/>
              </a:ext>
            </a:extLst>
          </p:cNvPr>
          <p:cNvSpPr txBox="1"/>
          <p:nvPr/>
        </p:nvSpPr>
        <p:spPr>
          <a:xfrm>
            <a:off x="3740046" y="1424066"/>
            <a:ext cx="5239062" cy="309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03118-1466-5F4E-A3FE-27CCC10E01B7}"/>
              </a:ext>
            </a:extLst>
          </p:cNvPr>
          <p:cNvSpPr txBox="1"/>
          <p:nvPr/>
        </p:nvSpPr>
        <p:spPr>
          <a:xfrm>
            <a:off x="4706911" y="2563318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465E5-9DC2-D744-B7FC-1D456B47DF90}"/>
              </a:ext>
            </a:extLst>
          </p:cNvPr>
          <p:cNvSpPr txBox="1"/>
          <p:nvPr/>
        </p:nvSpPr>
        <p:spPr>
          <a:xfrm>
            <a:off x="7585023" y="2158584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E4939-A568-0840-B167-15872596F55F}"/>
              </a:ext>
            </a:extLst>
          </p:cNvPr>
          <p:cNvSpPr txBox="1"/>
          <p:nvPr/>
        </p:nvSpPr>
        <p:spPr>
          <a:xfrm>
            <a:off x="6610662" y="1948721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0CF082-F3CF-574E-808C-4F95D3CD4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584" y="1612413"/>
            <a:ext cx="5002990" cy="135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39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71" name="Rectangle 43"/>
          <p:cNvSpPr>
            <a:spLocks noGrp="1" noChangeArrowheads="1"/>
          </p:cNvSpPr>
          <p:nvPr>
            <p:ph type="title"/>
          </p:nvPr>
        </p:nvSpPr>
        <p:spPr>
          <a:xfrm>
            <a:off x="250825" y="205978"/>
            <a:ext cx="8635526" cy="667479"/>
          </a:xfrm>
        </p:spPr>
        <p:txBody>
          <a:bodyPr/>
          <a:lstStyle/>
          <a:p>
            <a:r>
              <a:rPr lang="cs-CZ" dirty="0"/>
              <a:t>Co je to </a:t>
            </a:r>
            <a:r>
              <a:rPr lang="en-GB" dirty="0"/>
              <a:t>CSS?</a:t>
            </a:r>
            <a:br>
              <a:rPr lang="en-GB" dirty="0"/>
            </a:br>
            <a:br>
              <a:rPr lang="en-GB" dirty="0"/>
            </a:br>
            <a:r>
              <a:rPr lang="en-GB" sz="1800" b="0" dirty="0">
                <a:solidFill>
                  <a:srgbClr val="000000"/>
                </a:solidFill>
              </a:rPr>
              <a:t>CSS </a:t>
            </a:r>
            <a:r>
              <a:rPr lang="en-GB" sz="1800" b="0" dirty="0" err="1">
                <a:solidFill>
                  <a:srgbClr val="000000"/>
                </a:solidFill>
              </a:rPr>
              <a:t>Říká</a:t>
            </a:r>
            <a:r>
              <a:rPr lang="en-GB" sz="1800" b="0" dirty="0">
                <a:solidFill>
                  <a:srgbClr val="000000"/>
                </a:solidFill>
              </a:rPr>
              <a:t> </a:t>
            </a:r>
            <a:r>
              <a:rPr lang="en-GB" sz="1800" b="0" dirty="0" err="1">
                <a:solidFill>
                  <a:srgbClr val="000000"/>
                </a:solidFill>
              </a:rPr>
              <a:t>jaké</a:t>
            </a:r>
            <a:r>
              <a:rPr lang="en-GB" sz="1800" b="0" dirty="0">
                <a:solidFill>
                  <a:srgbClr val="000000"/>
                </a:solidFill>
              </a:rPr>
              <a:t> se </a:t>
            </a:r>
            <a:r>
              <a:rPr lang="en-GB" sz="1800" b="0" dirty="0" err="1">
                <a:solidFill>
                  <a:srgbClr val="000000"/>
                </a:solidFill>
              </a:rPr>
              <a:t>budou</a:t>
            </a:r>
            <a:r>
              <a:rPr lang="en-GB" sz="1800" b="0" dirty="0">
                <a:solidFill>
                  <a:srgbClr val="000000"/>
                </a:solidFill>
              </a:rPr>
              <a:t> </a:t>
            </a:r>
            <a:r>
              <a:rPr lang="en-GB" sz="1800" b="0" dirty="0" err="1">
                <a:solidFill>
                  <a:srgbClr val="000000"/>
                </a:solidFill>
              </a:rPr>
              <a:t>zobrazovat</a:t>
            </a:r>
            <a:br>
              <a:rPr lang="en-GB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1680B71-F0CD-41F6-B873-1C3447356555}" type="datetime3">
              <a:rPr lang="en-US" smtClean="0"/>
              <a:t>12 July 2020</a:t>
            </a:fld>
            <a:endParaRPr lang="en-GB"/>
          </a:p>
        </p:txBody>
      </p:sp>
      <p:sp>
        <p:nvSpPr>
          <p:cNvPr id="18" name="AutoShape 28"/>
          <p:cNvSpPr>
            <a:spLocks noChangeArrowheads="1"/>
          </p:cNvSpPr>
          <p:nvPr/>
        </p:nvSpPr>
        <p:spPr bwMode="auto">
          <a:xfrm>
            <a:off x="250824" y="1888831"/>
            <a:ext cx="2206780" cy="559940"/>
          </a:xfrm>
          <a:prstGeom prst="chevron">
            <a:avLst>
              <a:gd name="adj" fmla="val 27840"/>
            </a:avLst>
          </a:prstGeom>
          <a:solidFill>
            <a:schemeClr val="accent4"/>
          </a:solidFill>
          <a:ln>
            <a:noFill/>
          </a:ln>
          <a:effectLst/>
          <a:extLst/>
        </p:spPr>
        <p:txBody>
          <a:bodyPr lIns="72000" tIns="36000" rIns="36000" bIns="36000" anchor="ctr"/>
          <a:lstStyle/>
          <a:p>
            <a:r>
              <a:rPr lang="cs-CZ" sz="1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Velikosti</a:t>
            </a:r>
            <a:endParaRPr lang="en-US" sz="1600" dirty="0">
              <a:solidFill>
                <a:schemeClr val="bg1"/>
              </a:solidFill>
              <a:ea typeface="MS PGothic" pitchFamily="34" charset="-128"/>
            </a:endParaRPr>
          </a:p>
        </p:txBody>
      </p:sp>
      <p:sp>
        <p:nvSpPr>
          <p:cNvPr id="19" name="AutoShape 29"/>
          <p:cNvSpPr>
            <a:spLocks noChangeArrowheads="1"/>
          </p:cNvSpPr>
          <p:nvPr/>
        </p:nvSpPr>
        <p:spPr bwMode="auto">
          <a:xfrm>
            <a:off x="250825" y="2601665"/>
            <a:ext cx="2220937" cy="561014"/>
          </a:xfrm>
          <a:prstGeom prst="chevron">
            <a:avLst>
              <a:gd name="adj" fmla="val 27840"/>
            </a:avLst>
          </a:prstGeom>
          <a:solidFill>
            <a:schemeClr val="accent5"/>
          </a:solidFill>
          <a:ln>
            <a:noFill/>
          </a:ln>
          <a:effectLst/>
          <a:extLst/>
        </p:spPr>
        <p:txBody>
          <a:bodyPr lIns="72000" tIns="36000" rIns="36000" bIns="36000" anchor="ctr"/>
          <a:lstStyle/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cs-CZ" sz="1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Styl písma</a:t>
            </a:r>
          </a:p>
        </p:txBody>
      </p:sp>
      <p:sp>
        <p:nvSpPr>
          <p:cNvPr id="20" name="AutoShape 30"/>
          <p:cNvSpPr>
            <a:spLocks noChangeArrowheads="1"/>
          </p:cNvSpPr>
          <p:nvPr/>
        </p:nvSpPr>
        <p:spPr bwMode="auto">
          <a:xfrm>
            <a:off x="250825" y="3315573"/>
            <a:ext cx="2220937" cy="561014"/>
          </a:xfrm>
          <a:prstGeom prst="chevron">
            <a:avLst>
              <a:gd name="adj" fmla="val 27840"/>
            </a:avLst>
          </a:prstGeom>
          <a:solidFill>
            <a:schemeClr val="accent3"/>
          </a:solidFill>
          <a:ln>
            <a:noFill/>
          </a:ln>
          <a:effectLst/>
          <a:extLst/>
        </p:spPr>
        <p:txBody>
          <a:bodyPr lIns="72000" tIns="36000" rIns="36000" bIns="36000" anchor="ctr"/>
          <a:lstStyle/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cs-CZ" sz="1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Mezery, Ohraničení</a:t>
            </a:r>
          </a:p>
        </p:txBody>
      </p:sp>
      <p:sp>
        <p:nvSpPr>
          <p:cNvPr id="21" name="AutoShape 28"/>
          <p:cNvSpPr>
            <a:spLocks noChangeArrowheads="1"/>
          </p:cNvSpPr>
          <p:nvPr/>
        </p:nvSpPr>
        <p:spPr bwMode="auto">
          <a:xfrm>
            <a:off x="250824" y="1174923"/>
            <a:ext cx="2206780" cy="561014"/>
          </a:xfrm>
          <a:prstGeom prst="chevron">
            <a:avLst>
              <a:gd name="adj" fmla="val 27840"/>
            </a:avLst>
          </a:prstGeom>
          <a:solidFill>
            <a:schemeClr val="accent1"/>
          </a:solidFill>
          <a:ln>
            <a:noFill/>
          </a:ln>
          <a:effectLst/>
          <a:extLst/>
        </p:spPr>
        <p:txBody>
          <a:bodyPr lIns="72000" tIns="36000" rIns="36000" bIns="36000" anchor="ctr"/>
          <a:lstStyle/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cs-CZ" sz="1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Barvičky</a:t>
            </a:r>
          </a:p>
        </p:txBody>
      </p:sp>
      <p:sp>
        <p:nvSpPr>
          <p:cNvPr id="10" name="AutoShape 30"/>
          <p:cNvSpPr>
            <a:spLocks noChangeArrowheads="1"/>
          </p:cNvSpPr>
          <p:nvPr/>
        </p:nvSpPr>
        <p:spPr bwMode="auto">
          <a:xfrm>
            <a:off x="250825" y="4029479"/>
            <a:ext cx="2220937" cy="561014"/>
          </a:xfrm>
          <a:prstGeom prst="chevron">
            <a:avLst>
              <a:gd name="adj" fmla="val 27840"/>
            </a:avLst>
          </a:prstGeom>
          <a:solidFill>
            <a:schemeClr val="accent2"/>
          </a:solidFill>
          <a:ln>
            <a:noFill/>
          </a:ln>
          <a:effectLst/>
          <a:extLst/>
        </p:spPr>
        <p:txBody>
          <a:bodyPr lIns="72000" tIns="36000" rIns="36000" bIns="36000" anchor="ctr"/>
          <a:lstStyle/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cs-CZ" sz="1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Speciální efekty a jiné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D0F5AA-196B-8F44-AD8E-A064A76F9FA4}"/>
              </a:ext>
            </a:extLst>
          </p:cNvPr>
          <p:cNvSpPr/>
          <p:nvPr/>
        </p:nvSpPr>
        <p:spPr>
          <a:xfrm>
            <a:off x="3545174" y="193837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cs-CZ" i="1" dirty="0"/>
              <a:t>„Za pomoci kombinace jednoduchých stylů lze vytvořit komplexní a krásné prezentace“</a:t>
            </a:r>
          </a:p>
        </p:txBody>
      </p:sp>
    </p:spTree>
    <p:extLst>
      <p:ext uri="{BB962C8B-B14F-4D97-AF65-F5344CB8AC3E}">
        <p14:creationId xmlns:p14="http://schemas.microsoft.com/office/powerpoint/2010/main" val="420611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4C654BC-473E-4FB9-99DD-FCB475D624B7}" type="datetime3">
              <a:rPr lang="en-US" smtClean="0"/>
              <a:t>12 July 2020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35918" y="580811"/>
            <a:ext cx="3065489" cy="3702571"/>
          </a:xfrm>
        </p:spPr>
        <p:txBody>
          <a:bodyPr/>
          <a:lstStyle/>
          <a:p>
            <a:r>
              <a:rPr lang="en-GB" sz="23100" dirty="0"/>
              <a:t>13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6E6C64-3390-3847-AD1B-55332241B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106" y="224361"/>
            <a:ext cx="2841625" cy="829733"/>
          </a:xfrm>
        </p:spPr>
        <p:txBody>
          <a:bodyPr/>
          <a:lstStyle/>
          <a:p>
            <a:r>
              <a:rPr lang="cs-CZ" dirty="0">
                <a:latin typeface="Arial"/>
                <a:ea typeface="Arial"/>
                <a:cs typeface="Arial"/>
                <a:sym typeface="Arial"/>
              </a:rPr>
              <a:t>Píšeme CSS #7</a:t>
            </a:r>
            <a:endParaRPr lang="cs-CZ" dirty="0"/>
          </a:p>
        </p:txBody>
      </p:sp>
      <p:sp>
        <p:nvSpPr>
          <p:cNvPr id="9" name="Google Shape;776;p109">
            <a:extLst>
              <a:ext uri="{FF2B5EF4-FFF2-40B4-BE49-F238E27FC236}">
                <a16:creationId xmlns:a16="http://schemas.microsoft.com/office/drawing/2014/main" id="{2B19CB1F-7D04-1643-A941-1DAABB0DAF3F}"/>
              </a:ext>
            </a:extLst>
          </p:cNvPr>
          <p:cNvSpPr txBox="1"/>
          <p:nvPr/>
        </p:nvSpPr>
        <p:spPr>
          <a:xfrm>
            <a:off x="287891" y="1143059"/>
            <a:ext cx="12006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GB" sz="14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style.css</a:t>
            </a:r>
            <a:endParaRPr sz="1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E2A697-72DF-8C4E-A42F-4B4B8BA29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07" y="3691022"/>
            <a:ext cx="5363202" cy="82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13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70584" y="180080"/>
            <a:ext cx="5490670" cy="1050384"/>
          </a:xfrm>
        </p:spPr>
        <p:txBody>
          <a:bodyPr/>
          <a:lstStyle/>
          <a:p>
            <a:r>
              <a:rPr lang="cs-CZ" dirty="0"/>
              <a:t>Píšeme CSS #8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DDC2E9-958F-46D0-92B6-AF397A7C4FFA}" type="datetime3">
              <a:rPr lang="en-US" smtClean="0"/>
              <a:t>12 July 2020</a:t>
            </a:fld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-449705" y="156085"/>
            <a:ext cx="4419599" cy="3285065"/>
          </a:xfrm>
        </p:spPr>
        <p:txBody>
          <a:bodyPr/>
          <a:lstStyle/>
          <a:p>
            <a:r>
              <a:rPr lang="en-GB" sz="23100" dirty="0"/>
              <a:t>14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3ECB6-045B-8A42-BEF0-49B0D9F7477E}"/>
              </a:ext>
            </a:extLst>
          </p:cNvPr>
          <p:cNvSpPr txBox="1"/>
          <p:nvPr/>
        </p:nvSpPr>
        <p:spPr>
          <a:xfrm>
            <a:off x="3740046" y="1424066"/>
            <a:ext cx="5239062" cy="309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03118-1466-5F4E-A3FE-27CCC10E01B7}"/>
              </a:ext>
            </a:extLst>
          </p:cNvPr>
          <p:cNvSpPr txBox="1"/>
          <p:nvPr/>
        </p:nvSpPr>
        <p:spPr>
          <a:xfrm>
            <a:off x="4706911" y="2563318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465E5-9DC2-D744-B7FC-1D456B47DF90}"/>
              </a:ext>
            </a:extLst>
          </p:cNvPr>
          <p:cNvSpPr txBox="1"/>
          <p:nvPr/>
        </p:nvSpPr>
        <p:spPr>
          <a:xfrm>
            <a:off x="7585023" y="2158584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E4939-A568-0840-B167-15872596F55F}"/>
              </a:ext>
            </a:extLst>
          </p:cNvPr>
          <p:cNvSpPr txBox="1"/>
          <p:nvPr/>
        </p:nvSpPr>
        <p:spPr>
          <a:xfrm>
            <a:off x="6610662" y="1948721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61B940-656E-F849-800B-C429D8F0C277}"/>
              </a:ext>
            </a:extLst>
          </p:cNvPr>
          <p:cNvSpPr txBox="1"/>
          <p:nvPr/>
        </p:nvSpPr>
        <p:spPr>
          <a:xfrm>
            <a:off x="322591" y="3422271"/>
            <a:ext cx="341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dirty="0"/>
              <a:t>Na </a:t>
            </a:r>
            <a:r>
              <a:rPr lang="cs-CZ" sz="2000" dirty="0">
                <a:solidFill>
                  <a:srgbClr val="FF0000"/>
                </a:solidFill>
              </a:rPr>
              <a:t>w3schools</a:t>
            </a:r>
            <a:r>
              <a:rPr lang="cs-CZ" sz="2000" dirty="0"/>
              <a:t> lze zjistit co bude v </a:t>
            </a:r>
            <a:r>
              <a:rPr lang="cs-CZ" sz="2000" dirty="0">
                <a:solidFill>
                  <a:srgbClr val="00B050"/>
                </a:solidFill>
              </a:rPr>
              <a:t>list-style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EEC4FB-0096-C441-B67B-E60B71669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894" y="1273509"/>
            <a:ext cx="3542171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8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4C654BC-473E-4FB9-99DD-FCB475D624B7}" type="datetime3">
              <a:rPr lang="en-US" smtClean="0"/>
              <a:t>12 July 2020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56036" y="635913"/>
            <a:ext cx="3065489" cy="3702571"/>
          </a:xfrm>
        </p:spPr>
        <p:txBody>
          <a:bodyPr/>
          <a:lstStyle/>
          <a:p>
            <a:r>
              <a:rPr lang="en-GB" sz="23100" dirty="0"/>
              <a:t>15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6E6C64-3390-3847-AD1B-55332241B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106" y="224361"/>
            <a:ext cx="5344419" cy="709975"/>
          </a:xfrm>
        </p:spPr>
        <p:txBody>
          <a:bodyPr/>
          <a:lstStyle/>
          <a:p>
            <a:r>
              <a:rPr lang="en-US" dirty="0">
                <a:latin typeface="Arial"/>
                <a:ea typeface="Arial"/>
                <a:cs typeface="Arial"/>
                <a:sym typeface="Arial"/>
              </a:rPr>
              <a:t>CSS : id &amp; class selectors #1</a:t>
            </a:r>
            <a:endParaRPr lang="cs-CZ" dirty="0"/>
          </a:p>
        </p:txBody>
      </p:sp>
      <p:sp>
        <p:nvSpPr>
          <p:cNvPr id="9" name="Google Shape;776;p109">
            <a:extLst>
              <a:ext uri="{FF2B5EF4-FFF2-40B4-BE49-F238E27FC236}">
                <a16:creationId xmlns:a16="http://schemas.microsoft.com/office/drawing/2014/main" id="{2B19CB1F-7D04-1643-A941-1DAABB0DAF3F}"/>
              </a:ext>
            </a:extLst>
          </p:cNvPr>
          <p:cNvSpPr txBox="1"/>
          <p:nvPr/>
        </p:nvSpPr>
        <p:spPr>
          <a:xfrm>
            <a:off x="287891" y="1143059"/>
            <a:ext cx="12006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GB" sz="14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style.css</a:t>
            </a:r>
            <a:endParaRPr sz="1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829;p114">
            <a:extLst>
              <a:ext uri="{FF2B5EF4-FFF2-40B4-BE49-F238E27FC236}">
                <a16:creationId xmlns:a16="http://schemas.microsoft.com/office/drawing/2014/main" id="{15A36FBD-81D0-E148-8D93-2761CCBCDC4E}"/>
              </a:ext>
            </a:extLst>
          </p:cNvPr>
          <p:cNvSpPr txBox="1">
            <a:spLocks/>
          </p:cNvSpPr>
          <p:nvPr/>
        </p:nvSpPr>
        <p:spPr>
          <a:xfrm>
            <a:off x="74483" y="2650792"/>
            <a:ext cx="2383065" cy="82785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38113" indent="-138113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1pPr>
            <a:lvl2pPr marL="347663" indent="-147638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2pPr>
            <a:lvl3pPr marL="385763" indent="14605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3pPr>
            <a:lvl4pPr marL="717550" indent="-1508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619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 pitchFamily="34" charset="0"/>
              <a:buNone/>
            </a:pPr>
            <a:r>
              <a:rPr lang="pl" sz="1400" b="1" dirty="0">
                <a:solidFill>
                  <a:schemeClr val="bg1"/>
                </a:solidFill>
                <a:latin typeface="+mn-lt"/>
                <a:ea typeface="Open Sans"/>
                <a:cs typeface="Open Sans"/>
                <a:sym typeface="Open Sans"/>
              </a:rPr>
              <a:t>id</a:t>
            </a:r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pl" sz="1400" dirty="0">
                <a:solidFill>
                  <a:schemeClr val="bg1"/>
                </a:solidFill>
                <a:latin typeface="+mn-lt"/>
                <a:ea typeface="Open Sans"/>
                <a:cs typeface="Open Sans"/>
                <a:sym typeface="Open Sans"/>
              </a:rPr>
              <a:t>Unikátní hodnota na stránce</a:t>
            </a:r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Arial" pitchFamily="34" charset="0"/>
              <a:buNone/>
            </a:pPr>
            <a:endParaRPr lang="pl" sz="1600" dirty="0">
              <a:solidFill>
                <a:schemeClr val="bg1"/>
              </a:solidFill>
              <a:latin typeface="+mn-lt"/>
              <a:ea typeface="Open Sans"/>
              <a:cs typeface="Open Sans"/>
              <a:sym typeface="Open Sans"/>
            </a:endParaRPr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Arial" pitchFamily="34" charset="0"/>
              <a:buNone/>
            </a:pPr>
            <a:endParaRPr lang="pl" sz="1600" dirty="0">
              <a:solidFill>
                <a:schemeClr val="bg1"/>
              </a:solidFill>
              <a:latin typeface="+mn-lt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829;p114">
            <a:extLst>
              <a:ext uri="{FF2B5EF4-FFF2-40B4-BE49-F238E27FC236}">
                <a16:creationId xmlns:a16="http://schemas.microsoft.com/office/drawing/2014/main" id="{F1AB8D22-035E-D447-9EAB-608C4F56C613}"/>
              </a:ext>
            </a:extLst>
          </p:cNvPr>
          <p:cNvSpPr txBox="1">
            <a:spLocks/>
          </p:cNvSpPr>
          <p:nvPr/>
        </p:nvSpPr>
        <p:spPr>
          <a:xfrm>
            <a:off x="2295074" y="2652642"/>
            <a:ext cx="2383065" cy="82785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38113" indent="-138113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1pPr>
            <a:lvl2pPr marL="347663" indent="-147638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2pPr>
            <a:lvl3pPr marL="385763" indent="14605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3pPr>
            <a:lvl4pPr marL="717550" indent="-1508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619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 pitchFamily="34" charset="0"/>
              <a:buNone/>
            </a:pPr>
            <a:r>
              <a:rPr lang="pl" sz="1400" b="1" dirty="0">
                <a:solidFill>
                  <a:schemeClr val="bg1"/>
                </a:solidFill>
                <a:latin typeface="+mn-lt"/>
                <a:ea typeface="Open Sans"/>
                <a:cs typeface="Open Sans"/>
                <a:sym typeface="Open Sans"/>
              </a:rPr>
              <a:t>class</a:t>
            </a:r>
          </a:p>
          <a:p>
            <a:pPr mar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cs-CZ" sz="1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Může být využito vícekrát</a:t>
            </a:r>
            <a:endParaRPr lang="pl" sz="1600" dirty="0">
              <a:solidFill>
                <a:schemeClr val="bg1"/>
              </a:solidFill>
              <a:latin typeface="+mn-lt"/>
              <a:ea typeface="Open Sans"/>
              <a:cs typeface="Open Sans"/>
              <a:sym typeface="Open Sans"/>
            </a:endParaRPr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Arial" pitchFamily="34" charset="0"/>
              <a:buNone/>
            </a:pPr>
            <a:endParaRPr lang="pl" sz="1600" dirty="0">
              <a:solidFill>
                <a:schemeClr val="bg1"/>
              </a:solidFill>
              <a:latin typeface="+mn-lt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AFAE8B-3835-4D4B-B57C-02250DB6D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14" y="3422250"/>
            <a:ext cx="4529325" cy="151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5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70584" y="180080"/>
            <a:ext cx="5490670" cy="1050384"/>
          </a:xfrm>
        </p:spPr>
        <p:txBody>
          <a:bodyPr/>
          <a:lstStyle/>
          <a:p>
            <a:r>
              <a:rPr lang="en-US" dirty="0"/>
              <a:t>CSS : id &amp; class selectors #2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DDC2E9-958F-46D0-92B6-AF397A7C4FFA}" type="datetime3">
              <a:rPr lang="en-US" smtClean="0"/>
              <a:t>12 July 2020</a:t>
            </a:fld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-449705" y="156085"/>
            <a:ext cx="4419599" cy="3285065"/>
          </a:xfrm>
        </p:spPr>
        <p:txBody>
          <a:bodyPr/>
          <a:lstStyle/>
          <a:p>
            <a:r>
              <a:rPr lang="en-GB" sz="23100" dirty="0"/>
              <a:t>16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3ECB6-045B-8A42-BEF0-49B0D9F7477E}"/>
              </a:ext>
            </a:extLst>
          </p:cNvPr>
          <p:cNvSpPr txBox="1"/>
          <p:nvPr/>
        </p:nvSpPr>
        <p:spPr>
          <a:xfrm>
            <a:off x="3740046" y="1424066"/>
            <a:ext cx="5239062" cy="309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03118-1466-5F4E-A3FE-27CCC10E01B7}"/>
              </a:ext>
            </a:extLst>
          </p:cNvPr>
          <p:cNvSpPr txBox="1"/>
          <p:nvPr/>
        </p:nvSpPr>
        <p:spPr>
          <a:xfrm>
            <a:off x="4706911" y="2563318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465E5-9DC2-D744-B7FC-1D456B47DF90}"/>
              </a:ext>
            </a:extLst>
          </p:cNvPr>
          <p:cNvSpPr txBox="1"/>
          <p:nvPr/>
        </p:nvSpPr>
        <p:spPr>
          <a:xfrm>
            <a:off x="7585023" y="2158584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E4939-A568-0840-B167-15872596F55F}"/>
              </a:ext>
            </a:extLst>
          </p:cNvPr>
          <p:cNvSpPr txBox="1"/>
          <p:nvPr/>
        </p:nvSpPr>
        <p:spPr>
          <a:xfrm>
            <a:off x="6610662" y="1948721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76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00651F6F-F9D7-2C4D-8FBF-C2EEF0EDB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41" y="154874"/>
            <a:ext cx="3916676" cy="483375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DDC2E9-958F-46D0-92B6-AF397A7C4FFA}" type="datetime3">
              <a:rPr lang="en-US" smtClean="0"/>
              <a:t>12 July 2020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3ECB6-045B-8A42-BEF0-49B0D9F7477E}"/>
              </a:ext>
            </a:extLst>
          </p:cNvPr>
          <p:cNvSpPr txBox="1"/>
          <p:nvPr/>
        </p:nvSpPr>
        <p:spPr>
          <a:xfrm>
            <a:off x="3740046" y="1424066"/>
            <a:ext cx="5239062" cy="309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03118-1466-5F4E-A3FE-27CCC10E01B7}"/>
              </a:ext>
            </a:extLst>
          </p:cNvPr>
          <p:cNvSpPr txBox="1"/>
          <p:nvPr/>
        </p:nvSpPr>
        <p:spPr>
          <a:xfrm>
            <a:off x="4706911" y="2563318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465E5-9DC2-D744-B7FC-1D456B47DF90}"/>
              </a:ext>
            </a:extLst>
          </p:cNvPr>
          <p:cNvSpPr txBox="1"/>
          <p:nvPr/>
        </p:nvSpPr>
        <p:spPr>
          <a:xfrm>
            <a:off x="7585023" y="2158584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E4939-A568-0840-B167-15872596F55F}"/>
              </a:ext>
            </a:extLst>
          </p:cNvPr>
          <p:cNvSpPr txBox="1"/>
          <p:nvPr/>
        </p:nvSpPr>
        <p:spPr>
          <a:xfrm>
            <a:off x="6610662" y="1948721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68B128-84CD-D846-9912-07FAA266DF6D}"/>
              </a:ext>
            </a:extLst>
          </p:cNvPr>
          <p:cNvSpPr txBox="1"/>
          <p:nvPr/>
        </p:nvSpPr>
        <p:spPr>
          <a:xfrm>
            <a:off x="4487573" y="90610"/>
            <a:ext cx="1946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cs-CZ" dirty="0"/>
              <a:t>vybírám id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4177F9-E635-4E40-BA93-DB1D2EB94DBA}"/>
              </a:ext>
            </a:extLst>
          </p:cNvPr>
          <p:cNvSpPr txBox="1"/>
          <p:nvPr/>
        </p:nvSpPr>
        <p:spPr>
          <a:xfrm>
            <a:off x="4457315" y="1538263"/>
            <a:ext cx="396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cs-CZ" dirty="0"/>
              <a:t>vybírám </a:t>
            </a:r>
            <a:r>
              <a:rPr lang="cs-CZ" dirty="0" err="1">
                <a:solidFill>
                  <a:srgbClr val="EA2314"/>
                </a:solidFill>
              </a:rPr>
              <a:t>class</a:t>
            </a:r>
            <a:r>
              <a:rPr lang="cs-CZ" dirty="0">
                <a:solidFill>
                  <a:srgbClr val="EA2314"/>
                </a:solidFill>
              </a:rPr>
              <a:t> </a:t>
            </a:r>
            <a:r>
              <a:rPr lang="cs-CZ" dirty="0" err="1">
                <a:solidFill>
                  <a:srgbClr val="EA2314"/>
                </a:solidFill>
              </a:rPr>
              <a:t>item</a:t>
            </a:r>
            <a:r>
              <a:rPr lang="cs-CZ" dirty="0"/>
              <a:t>, když je na </a:t>
            </a:r>
            <a:r>
              <a:rPr lang="cs-CZ" dirty="0" err="1">
                <a:solidFill>
                  <a:srgbClr val="EA2314"/>
                </a:solidFill>
              </a:rPr>
              <a:t>li</a:t>
            </a:r>
            <a:endParaRPr lang="cs-CZ" dirty="0">
              <a:solidFill>
                <a:srgbClr val="EA2314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B340A3-36BF-DC4B-B557-7DC1AD4512B0}"/>
              </a:ext>
            </a:extLst>
          </p:cNvPr>
          <p:cNvSpPr txBox="1"/>
          <p:nvPr/>
        </p:nvSpPr>
        <p:spPr>
          <a:xfrm>
            <a:off x="4487573" y="2551244"/>
            <a:ext cx="42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cs-CZ" dirty="0" err="1"/>
              <a:t>classa</a:t>
            </a:r>
            <a:r>
              <a:rPr lang="cs-CZ" dirty="0"/>
              <a:t> </a:t>
            </a:r>
            <a:r>
              <a:rPr lang="cs-CZ" dirty="0" err="1">
                <a:solidFill>
                  <a:srgbClr val="EA2314"/>
                </a:solidFill>
              </a:rPr>
              <a:t>kocka</a:t>
            </a:r>
            <a:r>
              <a:rPr lang="cs-CZ" dirty="0"/>
              <a:t> a </a:t>
            </a:r>
            <a:r>
              <a:rPr lang="cs-CZ" dirty="0">
                <a:solidFill>
                  <a:srgbClr val="EA2314"/>
                </a:solidFill>
              </a:rPr>
              <a:t>pes</a:t>
            </a:r>
            <a:r>
              <a:rPr lang="cs-CZ" dirty="0"/>
              <a:t> budou mít stejný styl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15E3C5-704B-0B46-8759-D36C9B67C2C0}"/>
              </a:ext>
            </a:extLst>
          </p:cNvPr>
          <p:cNvSpPr txBox="1"/>
          <p:nvPr/>
        </p:nvSpPr>
        <p:spPr>
          <a:xfrm>
            <a:off x="4487573" y="3743127"/>
            <a:ext cx="3526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cs-CZ" dirty="0"/>
              <a:t>vyberu jen </a:t>
            </a:r>
            <a:r>
              <a:rPr lang="cs-CZ" dirty="0" err="1"/>
              <a:t>classu</a:t>
            </a:r>
            <a:r>
              <a:rPr lang="cs-CZ" dirty="0"/>
              <a:t> králík</a:t>
            </a:r>
          </a:p>
        </p:txBody>
      </p:sp>
      <p:cxnSp>
        <p:nvCxnSpPr>
          <p:cNvPr id="27" name="Google Shape;720;p103">
            <a:extLst>
              <a:ext uri="{FF2B5EF4-FFF2-40B4-BE49-F238E27FC236}">
                <a16:creationId xmlns:a16="http://schemas.microsoft.com/office/drawing/2014/main" id="{CD3619E4-92D5-CE4C-BA3C-26EA8C398427}"/>
              </a:ext>
            </a:extLst>
          </p:cNvPr>
          <p:cNvCxnSpPr>
            <a:cxnSpLocks/>
          </p:cNvCxnSpPr>
          <p:nvPr/>
        </p:nvCxnSpPr>
        <p:spPr>
          <a:xfrm flipH="1">
            <a:off x="2922336" y="1015328"/>
            <a:ext cx="1856369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" name="Google Shape;720;p103">
            <a:extLst>
              <a:ext uri="{FF2B5EF4-FFF2-40B4-BE49-F238E27FC236}">
                <a16:creationId xmlns:a16="http://schemas.microsoft.com/office/drawing/2014/main" id="{A4C8009B-70F5-2F40-AFC7-9D0FE5BF6780}"/>
              </a:ext>
            </a:extLst>
          </p:cNvPr>
          <p:cNvCxnSpPr>
            <a:cxnSpLocks/>
          </p:cNvCxnSpPr>
          <p:nvPr/>
        </p:nvCxnSpPr>
        <p:spPr>
          <a:xfrm flipH="1">
            <a:off x="2903917" y="2439700"/>
            <a:ext cx="1874788" cy="1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" name="Google Shape;720;p103">
            <a:extLst>
              <a:ext uri="{FF2B5EF4-FFF2-40B4-BE49-F238E27FC236}">
                <a16:creationId xmlns:a16="http://schemas.microsoft.com/office/drawing/2014/main" id="{1F133665-872F-834D-A86D-487C870B1523}"/>
              </a:ext>
            </a:extLst>
          </p:cNvPr>
          <p:cNvCxnSpPr>
            <a:cxnSpLocks/>
          </p:cNvCxnSpPr>
          <p:nvPr/>
        </p:nvCxnSpPr>
        <p:spPr>
          <a:xfrm flipH="1" flipV="1">
            <a:off x="2916091" y="3695085"/>
            <a:ext cx="1862614" cy="11173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" name="Google Shape;720;p103">
            <a:extLst>
              <a:ext uri="{FF2B5EF4-FFF2-40B4-BE49-F238E27FC236}">
                <a16:creationId xmlns:a16="http://schemas.microsoft.com/office/drawing/2014/main" id="{A6275C1B-4E71-EB42-9729-7EC10B17537C}"/>
              </a:ext>
            </a:extLst>
          </p:cNvPr>
          <p:cNvCxnSpPr>
            <a:cxnSpLocks/>
          </p:cNvCxnSpPr>
          <p:nvPr/>
        </p:nvCxnSpPr>
        <p:spPr>
          <a:xfrm flipH="1">
            <a:off x="2916092" y="4662899"/>
            <a:ext cx="1862613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1613754C-A693-F34D-9414-CB8F0C853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077" y="725236"/>
            <a:ext cx="2921000" cy="4572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2EC786F0-F100-7B47-B3A5-321CFF23B1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0394" y="2090093"/>
            <a:ext cx="4378325" cy="31273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64968C5-DB16-074B-A0F5-00E3EB1B86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9748" y="3008214"/>
            <a:ext cx="3526127" cy="56835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227662F-8CC2-6946-A997-12EC3FA717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8690" y="4236942"/>
            <a:ext cx="3622345" cy="22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5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4C654BC-473E-4FB9-99DD-FCB475D624B7}" type="datetime3">
              <a:rPr lang="en-US" smtClean="0"/>
              <a:t>12 July 2020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56036" y="635913"/>
            <a:ext cx="3065489" cy="3702571"/>
          </a:xfrm>
        </p:spPr>
        <p:txBody>
          <a:bodyPr/>
          <a:lstStyle/>
          <a:p>
            <a:r>
              <a:rPr lang="en-GB" sz="23100" dirty="0"/>
              <a:t>17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6E6C64-3390-3847-AD1B-55332241B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106" y="224361"/>
            <a:ext cx="5344419" cy="709975"/>
          </a:xfrm>
        </p:spPr>
        <p:txBody>
          <a:bodyPr/>
          <a:lstStyle/>
          <a:p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Píšeme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CSS #9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84636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26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4C654BC-473E-4FB9-99DD-FCB475D624B7}" type="datetime3">
              <a:rPr lang="en-US" smtClean="0"/>
              <a:t>12 July 2020</a:t>
            </a:fld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D0C4582-9AA3-1540-B1E2-E103746A3A21}"/>
              </a:ext>
            </a:extLst>
          </p:cNvPr>
          <p:cNvCxnSpPr>
            <a:cxnSpLocks/>
          </p:cNvCxnSpPr>
          <p:nvPr/>
        </p:nvCxnSpPr>
        <p:spPr>
          <a:xfrm>
            <a:off x="3121109" y="595849"/>
            <a:ext cx="0" cy="39518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D8055F6-5759-DE4B-915B-DFDFB192273A}"/>
              </a:ext>
            </a:extLst>
          </p:cNvPr>
          <p:cNvSpPr txBox="1"/>
          <p:nvPr/>
        </p:nvSpPr>
        <p:spPr>
          <a:xfrm>
            <a:off x="221965" y="2571749"/>
            <a:ext cx="29628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dirty="0">
                <a:solidFill>
                  <a:schemeClr val="bg1"/>
                </a:solidFill>
              </a:rPr>
              <a:t>elementům lze nastavit styl pro speciální stav</a:t>
            </a:r>
          </a:p>
          <a:p>
            <a:endParaRPr lang="cs-CZ" sz="2000" dirty="0">
              <a:solidFill>
                <a:schemeClr val="bg1"/>
              </a:solidFill>
            </a:endParaRPr>
          </a:p>
          <a:p>
            <a:r>
              <a:rPr lang="cs-CZ" sz="2000" dirty="0">
                <a:solidFill>
                  <a:schemeClr val="bg1"/>
                </a:solidFill>
              </a:rPr>
              <a:t>- třeba po najetí myší :</a:t>
            </a:r>
            <a:r>
              <a:rPr lang="cs-CZ" sz="2000" dirty="0" err="1">
                <a:solidFill>
                  <a:schemeClr val="bg1"/>
                </a:solidFill>
              </a:rPr>
              <a:t>hover</a:t>
            </a:r>
            <a:endParaRPr lang="cs-CZ" sz="2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E54A4B-EF1F-B447-9D70-D3E318895435}"/>
              </a:ext>
            </a:extLst>
          </p:cNvPr>
          <p:cNvSpPr txBox="1"/>
          <p:nvPr/>
        </p:nvSpPr>
        <p:spPr>
          <a:xfrm>
            <a:off x="3237875" y="191475"/>
            <a:ext cx="4608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Chrome </a:t>
            </a:r>
            <a:r>
              <a:rPr lang="cs-CZ" b="1" dirty="0" err="1">
                <a:solidFill>
                  <a:schemeClr val="bg1"/>
                </a:solidFill>
              </a:rPr>
              <a:t>dev</a:t>
            </a:r>
            <a:r>
              <a:rPr lang="cs-CZ" b="1" dirty="0">
                <a:solidFill>
                  <a:schemeClr val="bg1"/>
                </a:solidFill>
              </a:rPr>
              <a:t> </a:t>
            </a:r>
            <a:r>
              <a:rPr lang="cs-CZ" b="1" dirty="0" err="1">
                <a:solidFill>
                  <a:schemeClr val="bg1"/>
                </a:solidFill>
              </a:rPr>
              <a:t>tool</a:t>
            </a:r>
            <a:r>
              <a:rPr lang="cs-CZ" b="1" dirty="0">
                <a:solidFill>
                  <a:schemeClr val="bg1"/>
                </a:solidFill>
              </a:rPr>
              <a:t>:</a:t>
            </a:r>
          </a:p>
          <a:p>
            <a:r>
              <a:rPr lang="cs-CZ" dirty="0" err="1">
                <a:solidFill>
                  <a:schemeClr val="bg1"/>
                </a:solidFill>
              </a:rPr>
              <a:t>Inspect</a:t>
            </a:r>
            <a:r>
              <a:rPr lang="cs-CZ" dirty="0">
                <a:solidFill>
                  <a:schemeClr val="bg1"/>
                </a:solidFill>
              </a:rPr>
              <a:t> -&gt; pravý klik na </a:t>
            </a:r>
            <a:r>
              <a:rPr lang="cs-CZ" dirty="0" err="1">
                <a:solidFill>
                  <a:schemeClr val="bg1"/>
                </a:solidFill>
              </a:rPr>
              <a:t>tag</a:t>
            </a:r>
            <a:r>
              <a:rPr lang="cs-CZ" dirty="0">
                <a:solidFill>
                  <a:schemeClr val="bg1"/>
                </a:solidFill>
              </a:rPr>
              <a:t> -&gt; </a:t>
            </a:r>
            <a:r>
              <a:rPr lang="cs-CZ" dirty="0" err="1">
                <a:solidFill>
                  <a:schemeClr val="bg1"/>
                </a:solidFill>
              </a:rPr>
              <a:t>Force</a:t>
            </a: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dirty="0" err="1">
                <a:solidFill>
                  <a:schemeClr val="bg1"/>
                </a:solidFill>
              </a:rPr>
              <a:t>state</a:t>
            </a:r>
            <a:r>
              <a:rPr lang="cs-CZ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CCD230-7DA8-A146-8262-8643AB64D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436" y="814776"/>
            <a:ext cx="4917439" cy="3732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D42FAE-ADFE-064F-8826-EFA125747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78" y="577146"/>
            <a:ext cx="2845870" cy="137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7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91940" y="1702219"/>
            <a:ext cx="5490670" cy="1050384"/>
          </a:xfrm>
        </p:spPr>
        <p:txBody>
          <a:bodyPr/>
          <a:lstStyle/>
          <a:p>
            <a:r>
              <a:rPr lang="cs-CZ" dirty="0"/>
              <a:t>Více na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DDC2E9-958F-46D0-92B6-AF397A7C4FFA}" type="datetime3">
              <a:rPr lang="en-US" smtClean="0"/>
              <a:t>12 July 2020</a:t>
            </a:fld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-449705" y="156085"/>
            <a:ext cx="4419599" cy="3285065"/>
          </a:xfrm>
        </p:spPr>
        <p:txBody>
          <a:bodyPr/>
          <a:lstStyle/>
          <a:p>
            <a:r>
              <a:rPr lang="en-GB" sz="23100" dirty="0"/>
              <a:t>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3ECB6-045B-8A42-BEF0-49B0D9F7477E}"/>
              </a:ext>
            </a:extLst>
          </p:cNvPr>
          <p:cNvSpPr txBox="1"/>
          <p:nvPr/>
        </p:nvSpPr>
        <p:spPr>
          <a:xfrm>
            <a:off x="3740046" y="1424066"/>
            <a:ext cx="5239062" cy="309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03118-1466-5F4E-A3FE-27CCC10E01B7}"/>
              </a:ext>
            </a:extLst>
          </p:cNvPr>
          <p:cNvSpPr txBox="1"/>
          <p:nvPr/>
        </p:nvSpPr>
        <p:spPr>
          <a:xfrm>
            <a:off x="4706911" y="2563318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465E5-9DC2-D744-B7FC-1D456B47DF90}"/>
              </a:ext>
            </a:extLst>
          </p:cNvPr>
          <p:cNvSpPr txBox="1"/>
          <p:nvPr/>
        </p:nvSpPr>
        <p:spPr>
          <a:xfrm>
            <a:off x="7585023" y="2158584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E4939-A568-0840-B167-15872596F55F}"/>
              </a:ext>
            </a:extLst>
          </p:cNvPr>
          <p:cNvSpPr txBox="1"/>
          <p:nvPr/>
        </p:nvSpPr>
        <p:spPr>
          <a:xfrm>
            <a:off x="6610662" y="1948721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C1FBE6-3920-E44D-9DE1-982BA61D84DB}"/>
              </a:ext>
            </a:extLst>
          </p:cNvPr>
          <p:cNvSpPr/>
          <p:nvPr/>
        </p:nvSpPr>
        <p:spPr>
          <a:xfrm>
            <a:off x="2272657" y="2752603"/>
            <a:ext cx="67064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800" dirty="0">
                <a:solidFill>
                  <a:srgbClr val="FF0000"/>
                </a:solidFill>
              </a:rPr>
              <a:t>https://www.w3schools.com/css/default.asp</a:t>
            </a:r>
          </a:p>
        </p:txBody>
      </p:sp>
    </p:spTree>
    <p:extLst>
      <p:ext uri="{BB962C8B-B14F-4D97-AF65-F5344CB8AC3E}">
        <p14:creationId xmlns:p14="http://schemas.microsoft.com/office/powerpoint/2010/main" val="392777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28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4C654BC-473E-4FB9-99DD-FCB475D624B7}" type="datetime3">
              <a:rPr lang="en-US" smtClean="0"/>
              <a:t>12 July 2020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9875" y="224361"/>
            <a:ext cx="3065489" cy="3702571"/>
          </a:xfrm>
        </p:spPr>
        <p:txBody>
          <a:bodyPr/>
          <a:lstStyle/>
          <a:p>
            <a:r>
              <a:rPr lang="en-GB" sz="23100" dirty="0"/>
              <a:t>19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6E6C64-3390-3847-AD1B-55332241B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106" y="224361"/>
            <a:ext cx="2841625" cy="829733"/>
          </a:xfrm>
        </p:spPr>
        <p:txBody>
          <a:bodyPr/>
          <a:lstStyle/>
          <a:p>
            <a:r>
              <a:rPr lang="cs-CZ" dirty="0" err="1">
                <a:latin typeface="Arial"/>
                <a:ea typeface="Arial"/>
                <a:cs typeface="Arial"/>
                <a:sym typeface="Arial"/>
              </a:rPr>
              <a:t>Flexbox</a:t>
            </a:r>
            <a:endParaRPr lang="cs-CZ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EDEFE8-D062-BB40-B2A7-207D618A5292}"/>
              </a:ext>
            </a:extLst>
          </p:cNvPr>
          <p:cNvSpPr/>
          <p:nvPr/>
        </p:nvSpPr>
        <p:spPr>
          <a:xfrm>
            <a:off x="277106" y="2707885"/>
            <a:ext cx="7770527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cs-CZ" sz="2400" dirty="0">
              <a:solidFill>
                <a:schemeClr val="bg1"/>
              </a:solidFill>
              <a:latin typeface="+mj-lt"/>
            </a:endParaRPr>
          </a:p>
          <a:p>
            <a:endParaRPr lang="cs-CZ" dirty="0">
              <a:solidFill>
                <a:schemeClr val="bg1"/>
              </a:solidFill>
            </a:endParaRPr>
          </a:p>
          <a:p>
            <a:endParaRPr lang="cs-CZ" dirty="0">
              <a:solidFill>
                <a:schemeClr val="bg1"/>
              </a:solidFill>
            </a:endParaRPr>
          </a:p>
          <a:p>
            <a:endParaRPr lang="cs-CZ" dirty="0">
              <a:solidFill>
                <a:schemeClr val="bg1"/>
              </a:solidFill>
            </a:endParaRPr>
          </a:p>
          <a:p>
            <a:r>
              <a:rPr lang="cs-CZ" sz="20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https://css-tricks.com/snippets/css/a-guide-to-flexbox/</a:t>
            </a:r>
            <a:endParaRPr lang="cs-CZ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http://flexboxfroggy.com/#cs</a:t>
            </a:r>
            <a:endParaRPr lang="cs-CZ" sz="2000" dirty="0">
              <a:solidFill>
                <a:schemeClr val="bg1"/>
              </a:solidFill>
            </a:endParaRPr>
          </a:p>
          <a:p>
            <a:r>
              <a:rPr lang="cs-CZ" sz="20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https://the-echoplex.net/flexyboxes/</a:t>
            </a:r>
            <a:endParaRPr lang="cs-CZ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73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81103" y="0"/>
            <a:ext cx="5490670" cy="1050384"/>
          </a:xfrm>
        </p:spPr>
        <p:txBody>
          <a:bodyPr/>
          <a:lstStyle/>
          <a:p>
            <a:r>
              <a:rPr lang="cs-CZ" dirty="0"/>
              <a:t>Další zdroje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29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DDC2E9-958F-46D0-92B6-AF397A7C4FFA}" type="datetime3">
              <a:rPr lang="en-US" smtClean="0"/>
              <a:t>12 July 2020</a:t>
            </a:fld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-449705" y="156085"/>
            <a:ext cx="4419599" cy="3285065"/>
          </a:xfrm>
        </p:spPr>
        <p:txBody>
          <a:bodyPr/>
          <a:lstStyle/>
          <a:p>
            <a:r>
              <a:rPr lang="en-GB" sz="23100" dirty="0"/>
              <a:t>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3ECB6-045B-8A42-BEF0-49B0D9F7477E}"/>
              </a:ext>
            </a:extLst>
          </p:cNvPr>
          <p:cNvSpPr txBox="1"/>
          <p:nvPr/>
        </p:nvSpPr>
        <p:spPr>
          <a:xfrm>
            <a:off x="3740046" y="1424066"/>
            <a:ext cx="5239062" cy="309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03118-1466-5F4E-A3FE-27CCC10E01B7}"/>
              </a:ext>
            </a:extLst>
          </p:cNvPr>
          <p:cNvSpPr txBox="1"/>
          <p:nvPr/>
        </p:nvSpPr>
        <p:spPr>
          <a:xfrm>
            <a:off x="4706911" y="2563318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465E5-9DC2-D744-B7FC-1D456B47DF90}"/>
              </a:ext>
            </a:extLst>
          </p:cNvPr>
          <p:cNvSpPr txBox="1"/>
          <p:nvPr/>
        </p:nvSpPr>
        <p:spPr>
          <a:xfrm>
            <a:off x="7585023" y="2158584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E4939-A568-0840-B167-15872596F55F}"/>
              </a:ext>
            </a:extLst>
          </p:cNvPr>
          <p:cNvSpPr txBox="1"/>
          <p:nvPr/>
        </p:nvSpPr>
        <p:spPr>
          <a:xfrm>
            <a:off x="6610662" y="1948721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C1FBE6-3920-E44D-9DE1-982BA61D84DB}"/>
              </a:ext>
            </a:extLst>
          </p:cNvPr>
          <p:cNvSpPr/>
          <p:nvPr/>
        </p:nvSpPr>
        <p:spPr>
          <a:xfrm>
            <a:off x="3281103" y="788774"/>
            <a:ext cx="541031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2000" dirty="0">
                <a:solidFill>
                  <a:srgbClr val="FF0000"/>
                </a:solidFill>
                <a:hlinkClick r:id="rId3"/>
              </a:rPr>
              <a:t>https://www.photopea.com</a:t>
            </a:r>
            <a:endParaRPr lang="cs-CZ" sz="2000" dirty="0">
              <a:solidFill>
                <a:srgbClr val="FF0000"/>
              </a:solidFill>
            </a:endParaRPr>
          </a:p>
          <a:p>
            <a:r>
              <a:rPr lang="cs-CZ" sz="2000" dirty="0">
                <a:solidFill>
                  <a:srgbClr val="FF0000"/>
                </a:solidFill>
                <a:hlinkClick r:id="rId4"/>
              </a:rPr>
              <a:t>https://pixabay.com</a:t>
            </a:r>
            <a:endParaRPr lang="cs-CZ" sz="2000" dirty="0">
              <a:solidFill>
                <a:srgbClr val="FF0000"/>
              </a:solidFill>
            </a:endParaRPr>
          </a:p>
          <a:p>
            <a:r>
              <a:rPr lang="cs-CZ" sz="2000" dirty="0">
                <a:solidFill>
                  <a:srgbClr val="FF0000"/>
                </a:solidFill>
                <a:hlinkClick r:id="rId5"/>
              </a:rPr>
              <a:t>https://www.colorzilla.com</a:t>
            </a:r>
            <a:endParaRPr lang="cs-CZ" sz="2000" dirty="0">
              <a:solidFill>
                <a:srgbClr val="FF0000"/>
              </a:solidFill>
            </a:endParaRPr>
          </a:p>
          <a:p>
            <a:r>
              <a:rPr lang="cs-CZ" sz="2000" dirty="0">
                <a:solidFill>
                  <a:srgbClr val="FF0000"/>
                </a:solidFill>
                <a:hlinkClick r:id="rId6"/>
              </a:rPr>
              <a:t>https://www.canva.com/colors/color-palette-generator/</a:t>
            </a:r>
            <a:endParaRPr lang="cs-CZ" sz="2000" dirty="0">
              <a:solidFill>
                <a:srgbClr val="FF0000"/>
              </a:solidFill>
            </a:endParaRPr>
          </a:p>
          <a:p>
            <a:r>
              <a:rPr lang="cs-CZ" sz="2000" dirty="0">
                <a:solidFill>
                  <a:srgbClr val="FF0000"/>
                </a:solidFill>
                <a:hlinkClick r:id="rId7"/>
              </a:rPr>
              <a:t>https://colorpalettes.net</a:t>
            </a:r>
            <a:endParaRPr lang="cs-CZ" sz="2000" dirty="0">
              <a:solidFill>
                <a:srgbClr val="FF0000"/>
              </a:solidFill>
            </a:endParaRPr>
          </a:p>
          <a:p>
            <a:r>
              <a:rPr lang="cs-CZ" sz="2000" dirty="0">
                <a:solidFill>
                  <a:srgbClr val="FF0000"/>
                </a:solidFill>
                <a:hlinkClick r:id="rId8"/>
              </a:rPr>
              <a:t>https://color.adobe.com/create/color-wheel</a:t>
            </a:r>
            <a:endParaRPr lang="cs-CZ" sz="2000" dirty="0">
              <a:solidFill>
                <a:srgbClr val="FF0000"/>
              </a:solidFill>
            </a:endParaRPr>
          </a:p>
          <a:p>
            <a:r>
              <a:rPr lang="cs-CZ" sz="2000" dirty="0">
                <a:solidFill>
                  <a:srgbClr val="FF0000"/>
                </a:solidFill>
                <a:hlinkClick r:id="rId9"/>
              </a:rPr>
              <a:t>https://www.jpegmini.com</a:t>
            </a:r>
            <a:endParaRPr lang="cs-CZ" sz="2000" dirty="0">
              <a:solidFill>
                <a:srgbClr val="FF0000"/>
              </a:solidFill>
            </a:endParaRPr>
          </a:p>
          <a:p>
            <a:r>
              <a:rPr lang="cs-CZ" sz="2000" dirty="0">
                <a:solidFill>
                  <a:srgbClr val="FF0000"/>
                </a:solidFill>
                <a:hlinkClick r:id="rId10"/>
              </a:rPr>
              <a:t>https://www.flaticon.com</a:t>
            </a:r>
            <a:endParaRPr lang="cs-CZ" sz="2000" dirty="0">
              <a:solidFill>
                <a:srgbClr val="FF0000"/>
              </a:solidFill>
            </a:endParaRPr>
          </a:p>
          <a:p>
            <a:endParaRPr lang="cs-CZ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782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37864" y="15302"/>
            <a:ext cx="4429126" cy="1050384"/>
          </a:xfrm>
        </p:spPr>
        <p:txBody>
          <a:bodyPr/>
          <a:lstStyle/>
          <a:p>
            <a:r>
              <a:rPr lang="en-GB" dirty="0"/>
              <a:t>Linking CSS to 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DDC2E9-958F-46D0-92B6-AF397A7C4FFA}" type="datetime3">
              <a:rPr lang="en-US" smtClean="0"/>
              <a:t>12 July 2020</a:t>
            </a:fld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3ECB6-045B-8A42-BEF0-49B0D9F7477E}"/>
              </a:ext>
            </a:extLst>
          </p:cNvPr>
          <p:cNvSpPr txBox="1"/>
          <p:nvPr/>
        </p:nvSpPr>
        <p:spPr>
          <a:xfrm>
            <a:off x="3740046" y="1424066"/>
            <a:ext cx="5239062" cy="309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03118-1466-5F4E-A3FE-27CCC10E01B7}"/>
              </a:ext>
            </a:extLst>
          </p:cNvPr>
          <p:cNvSpPr txBox="1"/>
          <p:nvPr/>
        </p:nvSpPr>
        <p:spPr>
          <a:xfrm>
            <a:off x="4706911" y="2563318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465E5-9DC2-D744-B7FC-1D456B47DF90}"/>
              </a:ext>
            </a:extLst>
          </p:cNvPr>
          <p:cNvSpPr txBox="1"/>
          <p:nvPr/>
        </p:nvSpPr>
        <p:spPr>
          <a:xfrm>
            <a:off x="7585023" y="2158584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E4939-A568-0840-B167-15872596F55F}"/>
              </a:ext>
            </a:extLst>
          </p:cNvPr>
          <p:cNvSpPr txBox="1"/>
          <p:nvPr/>
        </p:nvSpPr>
        <p:spPr>
          <a:xfrm>
            <a:off x="6610662" y="1948721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5037A0-FB83-C745-B7F1-B85B32ECB70C}"/>
              </a:ext>
            </a:extLst>
          </p:cNvPr>
          <p:cNvSpPr txBox="1"/>
          <p:nvPr/>
        </p:nvSpPr>
        <p:spPr>
          <a:xfrm>
            <a:off x="2932286" y="996045"/>
            <a:ext cx="2640867" cy="4859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 err="1">
                <a:latin typeface="Vodafone Rg" pitchFamily="34" charset="0"/>
              </a:rPr>
              <a:t>inline</a:t>
            </a:r>
            <a:r>
              <a:rPr lang="cs-CZ" dirty="0">
                <a:latin typeface="Vodafone Rg" pitchFamily="34" charset="0"/>
              </a:rPr>
              <a:t> styling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3604FE-320E-7346-A30F-3AC1BF747F3E}"/>
              </a:ext>
            </a:extLst>
          </p:cNvPr>
          <p:cNvSpPr txBox="1"/>
          <p:nvPr/>
        </p:nvSpPr>
        <p:spPr>
          <a:xfrm>
            <a:off x="2932286" y="2036242"/>
            <a:ext cx="1552203" cy="3774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latin typeface="Vodafone Rg" pitchFamily="34" charset="0"/>
              </a:rPr>
              <a:t>&lt;style&gt; </a:t>
            </a:r>
            <a:r>
              <a:rPr lang="cs-CZ" dirty="0" err="1">
                <a:latin typeface="Vodafone Rg" pitchFamily="34" charset="0"/>
              </a:rPr>
              <a:t>tag</a:t>
            </a:r>
            <a:endParaRPr lang="cs-CZ" dirty="0">
              <a:latin typeface="Vodafone Rg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469CE5E-62F5-6543-9AD4-8E8936931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768" y="2359789"/>
            <a:ext cx="3661970" cy="129237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B985A4A-D90D-D644-ADB9-70973FCA0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022" y="1346405"/>
            <a:ext cx="3689716" cy="62092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27CA4D5-F9ED-C54C-ABB9-087E4263BBB0}"/>
              </a:ext>
            </a:extLst>
          </p:cNvPr>
          <p:cNvSpPr txBox="1"/>
          <p:nvPr/>
        </p:nvSpPr>
        <p:spPr>
          <a:xfrm>
            <a:off x="2913990" y="3689112"/>
            <a:ext cx="1889778" cy="3748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 err="1">
                <a:latin typeface="Vodafone Rg" pitchFamily="34" charset="0"/>
              </a:rPr>
              <a:t>linking</a:t>
            </a:r>
            <a:r>
              <a:rPr lang="cs-CZ" dirty="0">
                <a:latin typeface="Vodafone Rg" pitchFamily="34" charset="0"/>
              </a:rPr>
              <a:t> </a:t>
            </a:r>
            <a:r>
              <a:rPr lang="cs-CZ" dirty="0" err="1">
                <a:latin typeface="Vodafone Rg" pitchFamily="34" charset="0"/>
              </a:rPr>
              <a:t>the</a:t>
            </a:r>
            <a:r>
              <a:rPr lang="cs-CZ" dirty="0">
                <a:latin typeface="Vodafone Rg" pitchFamily="34" charset="0"/>
              </a:rPr>
              <a:t> CSS </a:t>
            </a:r>
            <a:r>
              <a:rPr lang="cs-CZ" dirty="0" err="1">
                <a:latin typeface="Vodafone Rg" pitchFamily="34" charset="0"/>
              </a:rPr>
              <a:t>file</a:t>
            </a:r>
            <a:endParaRPr lang="cs-CZ" dirty="0">
              <a:latin typeface="Vodafone Rg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38D0E13-428A-7F48-96D6-A272214B3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3768" y="3991452"/>
            <a:ext cx="3697319" cy="60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0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19599" y="438621"/>
            <a:ext cx="4429126" cy="1050384"/>
          </a:xfrm>
        </p:spPr>
        <p:txBody>
          <a:bodyPr/>
          <a:lstStyle/>
          <a:p>
            <a:r>
              <a:rPr lang="en-GB" dirty="0"/>
              <a:t>Linking CSS to 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DDC2E9-958F-46D0-92B6-AF397A7C4FFA}" type="datetime3">
              <a:rPr lang="en-US" smtClean="0"/>
              <a:t>12 July 2020</a:t>
            </a:fld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3ECB6-045B-8A42-BEF0-49B0D9F7477E}"/>
              </a:ext>
            </a:extLst>
          </p:cNvPr>
          <p:cNvSpPr txBox="1"/>
          <p:nvPr/>
        </p:nvSpPr>
        <p:spPr>
          <a:xfrm>
            <a:off x="3740046" y="1424066"/>
            <a:ext cx="5239062" cy="309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FE40C3-FC16-9C4B-909C-CD43ACB22289}"/>
              </a:ext>
            </a:extLst>
          </p:cNvPr>
          <p:cNvSpPr/>
          <p:nvPr/>
        </p:nvSpPr>
        <p:spPr>
          <a:xfrm>
            <a:off x="3740046" y="1239400"/>
            <a:ext cx="3871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333333"/>
              </a:buClr>
              <a:buSzPts val="2400"/>
            </a:pPr>
            <a:r>
              <a:rPr lang="cs-CZ" b="1" dirty="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CSS je v jiném souboru, než </a:t>
            </a:r>
            <a:r>
              <a:rPr lang="cs-CZ" b="1" dirty="0" err="1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index.html</a:t>
            </a:r>
            <a:endParaRPr lang="cs-CZ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03118-1466-5F4E-A3FE-27CCC10E01B7}"/>
              </a:ext>
            </a:extLst>
          </p:cNvPr>
          <p:cNvSpPr txBox="1"/>
          <p:nvPr/>
        </p:nvSpPr>
        <p:spPr>
          <a:xfrm>
            <a:off x="4706911" y="2563318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465E5-9DC2-D744-B7FC-1D456B47DF90}"/>
              </a:ext>
            </a:extLst>
          </p:cNvPr>
          <p:cNvSpPr txBox="1"/>
          <p:nvPr/>
        </p:nvSpPr>
        <p:spPr>
          <a:xfrm>
            <a:off x="7585023" y="2158584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E4939-A568-0840-B167-15872596F55F}"/>
              </a:ext>
            </a:extLst>
          </p:cNvPr>
          <p:cNvSpPr txBox="1"/>
          <p:nvPr/>
        </p:nvSpPr>
        <p:spPr>
          <a:xfrm>
            <a:off x="6610662" y="1948721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3" name="Google Shape;587;p91">
            <a:extLst>
              <a:ext uri="{FF2B5EF4-FFF2-40B4-BE49-F238E27FC236}">
                <a16:creationId xmlns:a16="http://schemas.microsoft.com/office/drawing/2014/main" id="{B16DEAE7-CF34-004F-A101-1EB6B29D883E}"/>
              </a:ext>
            </a:extLst>
          </p:cNvPr>
          <p:cNvSpPr txBox="1"/>
          <p:nvPr/>
        </p:nvSpPr>
        <p:spPr>
          <a:xfrm>
            <a:off x="4987435" y="3076850"/>
            <a:ext cx="3283440" cy="1429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57200" indent="-342900">
              <a:lnSpc>
                <a:spcPct val="150000"/>
              </a:lnSpc>
              <a:buClr>
                <a:srgbClr val="333333"/>
              </a:buClr>
              <a:buSzPts val="1800"/>
              <a:buFont typeface="Open Sans Light"/>
              <a:buChar char="●"/>
            </a:pPr>
            <a:r>
              <a:rPr lang="cs-CZ" sz="1200" dirty="0">
                <a:solidFill>
                  <a:srgbClr val="33333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Separujeme obsah stránky od vzhledu</a:t>
            </a:r>
            <a:endParaRPr sz="12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342900">
              <a:lnSpc>
                <a:spcPct val="150000"/>
              </a:lnSpc>
              <a:buClr>
                <a:srgbClr val="333333"/>
              </a:buClr>
              <a:buSzPts val="1800"/>
              <a:buFont typeface="Open Sans Light"/>
              <a:buChar char="●"/>
            </a:pPr>
            <a:r>
              <a:rPr lang="cs-CZ" sz="1200" dirty="0">
                <a:solidFill>
                  <a:srgbClr val="33333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Snížíme opakující se kód</a:t>
            </a:r>
            <a:endParaRPr sz="12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342900">
              <a:lnSpc>
                <a:spcPct val="150000"/>
              </a:lnSpc>
              <a:buClr>
                <a:srgbClr val="333333"/>
              </a:buClr>
              <a:buSzPts val="1800"/>
              <a:buFont typeface="Open Sans Light"/>
              <a:buChar char="●"/>
            </a:pPr>
            <a:r>
              <a:rPr lang="cs-CZ" sz="1200" dirty="0">
                <a:solidFill>
                  <a:srgbClr val="33333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Jeden CSS soubor pro celý web</a:t>
            </a:r>
            <a:endParaRPr sz="12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5002372D-1080-7445-BC96-A95CD781E3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3217750"/>
              </p:ext>
            </p:extLst>
          </p:nvPr>
        </p:nvGraphicFramePr>
        <p:xfrm>
          <a:off x="3580969" y="1736353"/>
          <a:ext cx="2812931" cy="1442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Document" r:id="rId4" imgW="5943600" imgH="3048000" progId="Word.Document.12">
                  <p:embed/>
                </p:oleObj>
              </mc:Choice>
              <mc:Fallback>
                <p:oleObj name="Document" r:id="rId4" imgW="5943600" imgH="3048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80969" y="1736353"/>
                        <a:ext cx="2812931" cy="14425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089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4C654BC-473E-4FB9-99DD-FCB475D624B7}" type="datetime3">
              <a:rPr lang="en-US" smtClean="0"/>
              <a:t>12 July 2020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434393" y="195531"/>
            <a:ext cx="3065489" cy="3702571"/>
          </a:xfrm>
        </p:spPr>
        <p:txBody>
          <a:bodyPr/>
          <a:lstStyle/>
          <a:p>
            <a:r>
              <a:rPr lang="en-GB" sz="23100" dirty="0"/>
              <a:t>2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6E6C64-3390-3847-AD1B-55332241B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106" y="224361"/>
            <a:ext cx="2841625" cy="829733"/>
          </a:xfrm>
        </p:spPr>
        <p:txBody>
          <a:bodyPr/>
          <a:lstStyle/>
          <a:p>
            <a:r>
              <a:rPr lang="cs-CZ" dirty="0"/>
              <a:t>Barvíme</a:t>
            </a:r>
          </a:p>
        </p:txBody>
      </p:sp>
      <p:sp>
        <p:nvSpPr>
          <p:cNvPr id="8" name="Google Shape;586;p91">
            <a:extLst>
              <a:ext uri="{FF2B5EF4-FFF2-40B4-BE49-F238E27FC236}">
                <a16:creationId xmlns:a16="http://schemas.microsoft.com/office/drawing/2014/main" id="{277A36CF-1DF0-0846-81FB-DE0CCB82BCB5}"/>
              </a:ext>
            </a:extLst>
          </p:cNvPr>
          <p:cNvSpPr txBox="1"/>
          <p:nvPr/>
        </p:nvSpPr>
        <p:spPr>
          <a:xfrm>
            <a:off x="194693" y="1054093"/>
            <a:ext cx="4584012" cy="94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57200" indent="-330200">
              <a:lnSpc>
                <a:spcPct val="107916"/>
              </a:lnSpc>
              <a:buClr>
                <a:schemeClr val="bg1"/>
              </a:buClr>
              <a:buSzPts val="1600"/>
              <a:buFont typeface="Source Code Pro"/>
              <a:buAutoNum type="arabicPeriod"/>
            </a:pPr>
            <a:r>
              <a:rPr lang="cs-CZ" sz="12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Otevřete si adresář s projektem (ve </a:t>
            </a:r>
            <a:r>
              <a:rPr lang="cs-CZ" sz="1200" dirty="0" err="1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VSCode</a:t>
            </a:r>
            <a:r>
              <a:rPr lang="cs-CZ" sz="12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</a:p>
          <a:p>
            <a:pPr marL="457200" indent="-330200">
              <a:lnSpc>
                <a:spcPct val="107916"/>
              </a:lnSpc>
              <a:buClr>
                <a:schemeClr val="bg1"/>
              </a:buClr>
              <a:buSzPts val="1600"/>
              <a:buFont typeface="Source Code Pro"/>
              <a:buAutoNum type="arabicPeriod"/>
            </a:pPr>
            <a:r>
              <a:rPr lang="cs-CZ" sz="12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Vytvořte soubor ‘</a:t>
            </a:r>
            <a:r>
              <a:rPr lang="cs-CZ" sz="1200" dirty="0" err="1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style.css</a:t>
            </a:r>
            <a:r>
              <a:rPr lang="cs-CZ" sz="12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’</a:t>
            </a:r>
          </a:p>
          <a:p>
            <a:pPr marL="457200" indent="-330200">
              <a:lnSpc>
                <a:spcPct val="107916"/>
              </a:lnSpc>
              <a:buClr>
                <a:schemeClr val="bg1"/>
              </a:buClr>
              <a:buSzPts val="1600"/>
              <a:buFont typeface="Source Code Pro"/>
              <a:buAutoNum type="arabicPeriod"/>
            </a:pPr>
            <a:r>
              <a:rPr lang="cs-CZ" sz="12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Nalinkujeme v ‘</a:t>
            </a:r>
            <a:r>
              <a:rPr lang="cs-CZ" sz="1200" dirty="0" err="1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index.html</a:t>
            </a:r>
            <a:r>
              <a:rPr lang="cs-CZ" sz="12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‘</a:t>
            </a:r>
            <a:endParaRPr sz="12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59F5DE21-AF9D-6543-8A20-855135B15C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9156726"/>
              </p:ext>
            </p:extLst>
          </p:nvPr>
        </p:nvGraphicFramePr>
        <p:xfrm>
          <a:off x="530225" y="2363788"/>
          <a:ext cx="2813050" cy="1443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Document" r:id="rId4" imgW="5943600" imgH="3048000" progId="Word.Document.12">
                  <p:embed/>
                </p:oleObj>
              </mc:Choice>
              <mc:Fallback>
                <p:oleObj name="Document" r:id="rId4" imgW="5943600" imgH="3048000" progId="Word.Document.12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5002372D-1080-7445-BC96-A95CD781E3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0225" y="2363788"/>
                        <a:ext cx="2813050" cy="1443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70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4C654BC-473E-4FB9-99DD-FCB475D624B7}" type="datetime3">
              <a:rPr lang="en-US" smtClean="0"/>
              <a:t>12 July 2020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434393" y="195531"/>
            <a:ext cx="3065489" cy="3702571"/>
          </a:xfrm>
        </p:spPr>
        <p:txBody>
          <a:bodyPr/>
          <a:lstStyle/>
          <a:p>
            <a:r>
              <a:rPr lang="en-GB" sz="23100" dirty="0"/>
              <a:t>2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6E6C64-3390-3847-AD1B-55332241B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106" y="224361"/>
            <a:ext cx="2841625" cy="829733"/>
          </a:xfrm>
        </p:spPr>
        <p:txBody>
          <a:bodyPr/>
          <a:lstStyle/>
          <a:p>
            <a:r>
              <a:rPr lang="cs-CZ" dirty="0"/>
              <a:t>Barvíme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949747-7171-324E-AEB5-A67648CAB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42" y="2046816"/>
            <a:ext cx="33274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29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4C654BC-473E-4FB9-99DD-FCB475D624B7}" type="datetime3">
              <a:rPr lang="en-US" smtClean="0"/>
              <a:t>12 July 2020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434393" y="195531"/>
            <a:ext cx="3065489" cy="3702571"/>
          </a:xfrm>
        </p:spPr>
        <p:txBody>
          <a:bodyPr/>
          <a:lstStyle/>
          <a:p>
            <a:r>
              <a:rPr lang="en-GB" sz="23100" dirty="0"/>
              <a:t>2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6E6C64-3390-3847-AD1B-55332241B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106" y="224361"/>
            <a:ext cx="2841625" cy="829733"/>
          </a:xfrm>
        </p:spPr>
        <p:txBody>
          <a:bodyPr/>
          <a:lstStyle/>
          <a:p>
            <a:r>
              <a:rPr lang="cs-CZ" dirty="0"/>
              <a:t>Barvy</a:t>
            </a:r>
          </a:p>
        </p:txBody>
      </p:sp>
      <p:graphicFrame>
        <p:nvGraphicFramePr>
          <p:cNvPr id="8" name="Content Placeholder 13">
            <a:extLst>
              <a:ext uri="{FF2B5EF4-FFF2-40B4-BE49-F238E27FC236}">
                <a16:creationId xmlns:a16="http://schemas.microsoft.com/office/drawing/2014/main" id="{A0AA8647-C20B-F641-875C-61CE143FDD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182436"/>
              </p:ext>
            </p:extLst>
          </p:nvPr>
        </p:nvGraphicFramePr>
        <p:xfrm>
          <a:off x="253705" y="3204519"/>
          <a:ext cx="4667761" cy="1100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449">
                  <a:extLst>
                    <a:ext uri="{9D8B030D-6E8A-4147-A177-3AD203B41FA5}">
                      <a16:colId xmlns:a16="http://schemas.microsoft.com/office/drawing/2014/main" val="4037985542"/>
                    </a:ext>
                  </a:extLst>
                </a:gridCol>
                <a:gridCol w="2566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8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833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HEX</a:t>
                      </a:r>
                    </a:p>
                  </a:txBody>
                  <a:tcPr marL="109949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rrggbb</a:t>
                      </a:r>
                      <a:endParaRPr 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949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300" b="0" dirty="0">
                          <a:solidFill>
                            <a:schemeClr val="tx1"/>
                          </a:solidFill>
                          <a:effectLst/>
                        </a:rPr>
                        <a:t>#00ff00;</a:t>
                      </a:r>
                      <a:endParaRPr lang="en-US" sz="13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4975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4833"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300" dirty="0">
                          <a:solidFill>
                            <a:schemeClr val="tx1"/>
                          </a:solidFill>
                          <a:effectLst/>
                        </a:rPr>
                        <a:t>RGB</a:t>
                      </a:r>
                    </a:p>
                  </a:txBody>
                  <a:tcPr marL="109949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300" dirty="0" err="1">
                          <a:solidFill>
                            <a:schemeClr val="tx1"/>
                          </a:solidFill>
                          <a:effectLst/>
                        </a:rPr>
                        <a:t>rgb</a:t>
                      </a:r>
                      <a:r>
                        <a:rPr lang="cs-CZ" sz="13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cs-CZ" sz="1300" dirty="0" err="1">
                          <a:solidFill>
                            <a:schemeClr val="tx1"/>
                          </a:solidFill>
                          <a:effectLst/>
                        </a:rPr>
                        <a:t>red</a:t>
                      </a:r>
                      <a:r>
                        <a:rPr lang="cs-CZ" sz="1300" dirty="0">
                          <a:solidFill>
                            <a:schemeClr val="tx1"/>
                          </a:solidFill>
                          <a:effectLst/>
                        </a:rPr>
                        <a:t>, green, blue) (A – opacity)</a:t>
                      </a:r>
                    </a:p>
                  </a:txBody>
                  <a:tcPr marL="109949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300" dirty="0" err="1">
                          <a:solidFill>
                            <a:schemeClr val="tx1"/>
                          </a:solidFill>
                          <a:effectLst/>
                        </a:rPr>
                        <a:t>rgb</a:t>
                      </a:r>
                      <a:r>
                        <a:rPr lang="en-GB" sz="1300" dirty="0">
                          <a:solidFill>
                            <a:schemeClr val="tx1"/>
                          </a:solidFill>
                          <a:effectLst/>
                        </a:rPr>
                        <a:t>(0, 255, 0);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4975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525876"/>
                  </a:ext>
                </a:extLst>
              </a:tr>
              <a:tr h="484441"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dirty="0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</a:p>
                  </a:txBody>
                  <a:tcPr marL="109949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dirty="0" err="1">
                          <a:solidFill>
                            <a:schemeClr val="tx1"/>
                          </a:solidFill>
                          <a:effectLst/>
                        </a:rPr>
                        <a:t>color</a:t>
                      </a:r>
                      <a:r>
                        <a:rPr lang="cs-CZ" sz="13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cs-CZ" sz="1300" dirty="0" err="1">
                          <a:solidFill>
                            <a:schemeClr val="tx1"/>
                          </a:solidFill>
                          <a:effectLst/>
                        </a:rPr>
                        <a:t>names</a:t>
                      </a:r>
                      <a:endParaRPr lang="cs-CZ" sz="13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9949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300" dirty="0">
                          <a:solidFill>
                            <a:schemeClr val="tx1"/>
                          </a:solidFill>
                          <a:effectLst/>
                        </a:rPr>
                        <a:t>green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4975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920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85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70584" y="180080"/>
            <a:ext cx="5490670" cy="1050384"/>
          </a:xfrm>
        </p:spPr>
        <p:txBody>
          <a:bodyPr/>
          <a:lstStyle/>
          <a:p>
            <a:r>
              <a:rPr lang="cs-CZ" dirty="0"/>
              <a:t>BOX Model – Chrome </a:t>
            </a:r>
            <a:r>
              <a:rPr lang="cs-CZ" dirty="0" err="1"/>
              <a:t>dev</a:t>
            </a:r>
            <a:r>
              <a:rPr lang="cs-CZ" dirty="0"/>
              <a:t>. </a:t>
            </a:r>
            <a:r>
              <a:rPr lang="cs-CZ" dirty="0" err="1"/>
              <a:t>tools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DDC2E9-958F-46D0-92B6-AF397A7C4FFA}" type="datetime3">
              <a:rPr lang="en-US" smtClean="0"/>
              <a:t>12 July 2020</a:t>
            </a:fld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0" y="249704"/>
            <a:ext cx="4419599" cy="3285065"/>
          </a:xfrm>
        </p:spPr>
        <p:txBody>
          <a:bodyPr/>
          <a:lstStyle/>
          <a:p>
            <a:r>
              <a:rPr lang="en-GB" dirty="0"/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3ECB6-045B-8A42-BEF0-49B0D9F7477E}"/>
              </a:ext>
            </a:extLst>
          </p:cNvPr>
          <p:cNvSpPr txBox="1"/>
          <p:nvPr/>
        </p:nvSpPr>
        <p:spPr>
          <a:xfrm>
            <a:off x="3740046" y="1424066"/>
            <a:ext cx="5239062" cy="309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FE40C3-FC16-9C4B-909C-CD43ACB22289}"/>
              </a:ext>
            </a:extLst>
          </p:cNvPr>
          <p:cNvSpPr/>
          <p:nvPr/>
        </p:nvSpPr>
        <p:spPr>
          <a:xfrm>
            <a:off x="3270584" y="1018780"/>
            <a:ext cx="2303579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 dirty="0" err="1"/>
              <a:t>Position</a:t>
            </a:r>
            <a:endParaRPr lang="cs-CZ" b="1" dirty="0"/>
          </a:p>
          <a:p>
            <a:r>
              <a:rPr lang="cs-CZ" dirty="0"/>
              <a:t> - </a:t>
            </a:r>
            <a:r>
              <a:rPr lang="cs-CZ" dirty="0" err="1"/>
              <a:t>pozicování</a:t>
            </a:r>
            <a:r>
              <a:rPr lang="cs-CZ" dirty="0"/>
              <a:t> elementu</a:t>
            </a:r>
          </a:p>
          <a:p>
            <a:endParaRPr lang="cs-CZ" dirty="0"/>
          </a:p>
          <a:p>
            <a:r>
              <a:rPr lang="cs-CZ" b="1" dirty="0" err="1"/>
              <a:t>Margin</a:t>
            </a:r>
            <a:endParaRPr lang="cs-CZ" b="1" dirty="0"/>
          </a:p>
          <a:p>
            <a:pPr marL="285750" indent="-285750">
              <a:buFontTx/>
              <a:buChar char="-"/>
            </a:pPr>
            <a:r>
              <a:rPr lang="cs-CZ" dirty="0"/>
              <a:t>vnější okraj</a:t>
            </a:r>
          </a:p>
          <a:p>
            <a:pPr marL="285750" indent="-285750">
              <a:buFontTx/>
              <a:buChar char="-"/>
            </a:pPr>
            <a:endParaRPr lang="cs-CZ" dirty="0"/>
          </a:p>
          <a:p>
            <a:r>
              <a:rPr lang="cs-CZ" b="1" dirty="0" err="1"/>
              <a:t>Border</a:t>
            </a:r>
            <a:endParaRPr lang="cs-CZ" b="1" dirty="0"/>
          </a:p>
          <a:p>
            <a:pPr marL="285750" indent="-285750">
              <a:buFontTx/>
              <a:buChar char="-"/>
            </a:pPr>
            <a:r>
              <a:rPr lang="cs-CZ" dirty="0"/>
              <a:t>ohraničení</a:t>
            </a:r>
          </a:p>
          <a:p>
            <a:pPr marL="285750" indent="-285750">
              <a:buFontTx/>
              <a:buChar char="-"/>
            </a:pPr>
            <a:endParaRPr lang="cs-CZ" dirty="0"/>
          </a:p>
          <a:p>
            <a:r>
              <a:rPr lang="cs-CZ" b="1" dirty="0" err="1"/>
              <a:t>Padding</a:t>
            </a:r>
            <a:endParaRPr lang="cs-CZ" b="1" dirty="0"/>
          </a:p>
          <a:p>
            <a:pPr marL="285750" indent="-285750">
              <a:buFontTx/>
              <a:buChar char="-"/>
            </a:pPr>
            <a:r>
              <a:rPr lang="cs-CZ" dirty="0"/>
              <a:t>vnitřní okraj</a:t>
            </a:r>
          </a:p>
          <a:p>
            <a:pPr marL="285750" indent="-285750">
              <a:buFontTx/>
              <a:buChar char="-"/>
            </a:pPr>
            <a:endParaRPr lang="cs-CZ" dirty="0"/>
          </a:p>
          <a:p>
            <a:r>
              <a:rPr lang="cs-CZ" b="1" dirty="0"/>
              <a:t>Obsah</a:t>
            </a:r>
            <a:r>
              <a:rPr lang="cs-CZ" dirty="0"/>
              <a:t> </a:t>
            </a:r>
          </a:p>
          <a:p>
            <a:pPr marL="285750" indent="-285750">
              <a:buFontTx/>
              <a:buChar char="-"/>
            </a:pPr>
            <a:r>
              <a:rPr lang="cs-CZ" dirty="0"/>
              <a:t> modrý vnitřek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03118-1466-5F4E-A3FE-27CCC10E01B7}"/>
              </a:ext>
            </a:extLst>
          </p:cNvPr>
          <p:cNvSpPr txBox="1"/>
          <p:nvPr/>
        </p:nvSpPr>
        <p:spPr>
          <a:xfrm>
            <a:off x="4706911" y="2563318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465E5-9DC2-D744-B7FC-1D456B47DF90}"/>
              </a:ext>
            </a:extLst>
          </p:cNvPr>
          <p:cNvSpPr txBox="1"/>
          <p:nvPr/>
        </p:nvSpPr>
        <p:spPr>
          <a:xfrm>
            <a:off x="7585023" y="2158584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E4939-A568-0840-B167-15872596F55F}"/>
              </a:ext>
            </a:extLst>
          </p:cNvPr>
          <p:cNvSpPr txBox="1"/>
          <p:nvPr/>
        </p:nvSpPr>
        <p:spPr>
          <a:xfrm>
            <a:off x="6610662" y="1948721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8073F1-83FE-B84C-9802-10FF634BA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558" y="1716866"/>
            <a:ext cx="3520301" cy="280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70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4C654BC-473E-4FB9-99DD-FCB475D624B7}" type="datetime3">
              <a:rPr lang="en-US" smtClean="0"/>
              <a:t>12 July 2020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245960" y="479310"/>
            <a:ext cx="3065489" cy="3702571"/>
          </a:xfrm>
        </p:spPr>
        <p:txBody>
          <a:bodyPr/>
          <a:lstStyle/>
          <a:p>
            <a:r>
              <a:rPr lang="en-GB" sz="23100" dirty="0"/>
              <a:t>4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6E6C64-3390-3847-AD1B-55332241B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679" y="-136005"/>
            <a:ext cx="2841625" cy="829733"/>
          </a:xfrm>
        </p:spPr>
        <p:txBody>
          <a:bodyPr/>
          <a:lstStyle/>
          <a:p>
            <a:r>
              <a:rPr lang="cs-CZ" dirty="0"/>
              <a:t>Jednotky velikosti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6195E98-EE76-294B-82F5-3576D6A54D70}"/>
              </a:ext>
            </a:extLst>
          </p:cNvPr>
          <p:cNvSpPr txBox="1">
            <a:spLocks/>
          </p:cNvSpPr>
          <p:nvPr/>
        </p:nvSpPr>
        <p:spPr>
          <a:xfrm>
            <a:off x="67022" y="420550"/>
            <a:ext cx="3178938" cy="490112"/>
          </a:xfrm>
          <a:prstGeom prst="rect">
            <a:avLst/>
          </a:prstGeom>
        </p:spPr>
        <p:txBody>
          <a:bodyPr/>
          <a:lstStyle>
            <a:lvl1pPr marL="138113" indent="-138113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1pPr>
            <a:lvl2pPr marL="347663" indent="-147638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2pPr>
            <a:lvl3pPr marL="385763" indent="14605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3pPr>
            <a:lvl4pPr marL="717550" indent="-1508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619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Font typeface="Arial" pitchFamily="34" charset="0"/>
              <a:buNone/>
            </a:pPr>
            <a:r>
              <a:rPr lang="cs-CZ" sz="2000" dirty="0">
                <a:solidFill>
                  <a:schemeClr val="bg1"/>
                </a:solidFill>
              </a:rPr>
              <a:t>Absolutní – </a:t>
            </a:r>
            <a:r>
              <a:rPr lang="cs-CZ" sz="2000" dirty="0" err="1">
                <a:solidFill>
                  <a:schemeClr val="bg1"/>
                </a:solidFill>
              </a:rPr>
              <a:t>neškálují</a:t>
            </a:r>
            <a:endParaRPr lang="cs-CZ" sz="2000" dirty="0">
              <a:solidFill>
                <a:schemeClr val="bg1"/>
              </a:solidFill>
            </a:endParaRPr>
          </a:p>
          <a:p>
            <a:pPr marL="114300" indent="0">
              <a:buFont typeface="Arial" pitchFamily="34" charset="0"/>
              <a:buNone/>
            </a:pPr>
            <a:endParaRPr lang="cs-CZ" sz="2000" dirty="0">
              <a:solidFill>
                <a:schemeClr val="bg1"/>
              </a:solidFill>
            </a:endParaRPr>
          </a:p>
          <a:p>
            <a:pPr marL="114300" indent="0">
              <a:buFont typeface="Arial" pitchFamily="34" charset="0"/>
              <a:buNone/>
            </a:pPr>
            <a:endParaRPr lang="cs-CZ" sz="1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5B828C-2CB0-D343-BA2B-CD85B0AAF666}"/>
              </a:ext>
            </a:extLst>
          </p:cNvPr>
          <p:cNvSpPr txBox="1"/>
          <p:nvPr/>
        </p:nvSpPr>
        <p:spPr>
          <a:xfrm>
            <a:off x="67022" y="2334371"/>
            <a:ext cx="2560686" cy="4090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114300" indent="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>
                <a:solidFill>
                  <a:schemeClr val="bg1"/>
                </a:solidFill>
                <a:latin typeface="Vodafone Rg" pitchFamily="34" charset="0"/>
              </a:defRPr>
            </a:lvl1pPr>
            <a:lvl2pPr marL="347663" indent="-147638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>
                <a:latin typeface="Vodafone Rg" pitchFamily="34" charset="0"/>
              </a:defRPr>
            </a:lvl2pPr>
            <a:lvl3pPr marL="385763" indent="14605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>
                <a:latin typeface="Vodafone Rg" pitchFamily="34" charset="0"/>
              </a:defRPr>
            </a:lvl3pPr>
            <a:lvl4pPr marL="717550" indent="-150813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/>
            </a:lvl4pPr>
            <a:lvl5pPr marL="914400" indent="-161925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baseline="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cs-CZ" dirty="0"/>
              <a:t>Relativní – </a:t>
            </a:r>
            <a:r>
              <a:rPr lang="cs-CZ" dirty="0" err="1"/>
              <a:t>škálují</a:t>
            </a:r>
            <a:endParaRPr lang="cs-CZ" dirty="0"/>
          </a:p>
          <a:p>
            <a:endParaRPr lang="cs-CZ" dirty="0"/>
          </a:p>
          <a:p>
            <a:endParaRPr lang="cs-CZ" dirty="0"/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79245DFA-A302-B14E-AFD1-85DBE17BA6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7042452"/>
              </p:ext>
            </p:extLst>
          </p:nvPr>
        </p:nvGraphicFramePr>
        <p:xfrm>
          <a:off x="269251" y="815987"/>
          <a:ext cx="1663721" cy="1225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8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6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9pPr>
                    </a:lstStyle>
                    <a:p>
                      <a:pPr algn="l"/>
                      <a:r>
                        <a:rPr lang="en-GB" sz="1400" dirty="0">
                          <a:solidFill>
                            <a:schemeClr val="bg1"/>
                          </a:solidFill>
                          <a:latin typeface="Vodafone Rg" pitchFamily="34" charset="0"/>
                        </a:rPr>
                        <a:t>cm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231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9pPr>
                    </a:lstStyle>
                    <a:p>
                      <a:pPr algn="r"/>
                      <a:r>
                        <a:rPr lang="en-GB" sz="1400" dirty="0" err="1">
                          <a:solidFill>
                            <a:schemeClr val="bg1"/>
                          </a:solidFill>
                          <a:latin typeface="Vodafone Rg" pitchFamily="34" charset="0"/>
                        </a:rPr>
                        <a:t>centimetry</a:t>
                      </a:r>
                      <a:endParaRPr lang="en-GB" sz="1400" dirty="0">
                        <a:solidFill>
                          <a:schemeClr val="bg1"/>
                        </a:solidFill>
                        <a:latin typeface="Vodafone Rg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23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19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9pPr>
                    </a:lstStyle>
                    <a:p>
                      <a:pPr algn="l"/>
                      <a:r>
                        <a:rPr lang="en-GB" sz="1400" dirty="0">
                          <a:solidFill>
                            <a:schemeClr val="bg1"/>
                          </a:solidFill>
                          <a:latin typeface="Vodafone Rg" pitchFamily="34" charset="0"/>
                        </a:rPr>
                        <a:t>mm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231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9pPr>
                    </a:lstStyle>
                    <a:p>
                      <a:pPr algn="r"/>
                      <a:r>
                        <a:rPr lang="en-GB" sz="1400" dirty="0" err="1">
                          <a:solidFill>
                            <a:schemeClr val="bg1"/>
                          </a:solidFill>
                          <a:latin typeface="Vodafone Rg" pitchFamily="34" charset="0"/>
                        </a:rPr>
                        <a:t>milimetry</a:t>
                      </a:r>
                      <a:endParaRPr lang="en-GB" sz="1400" dirty="0">
                        <a:solidFill>
                          <a:schemeClr val="bg1"/>
                        </a:solidFill>
                        <a:latin typeface="Vodafone Rg" pitchFamily="34" charset="0"/>
                      </a:endParaRPr>
                    </a:p>
                  </a:txBody>
                  <a:tcPr anchor="ctr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23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19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9pPr>
                    </a:lstStyle>
                    <a:p>
                      <a:pPr algn="l"/>
                      <a:r>
                        <a:rPr lang="en-GB" sz="1400" b="0" dirty="0">
                          <a:solidFill>
                            <a:schemeClr val="bg1"/>
                          </a:solidFill>
                          <a:latin typeface="Vodafone Rg" pitchFamily="34" charset="0"/>
                        </a:rPr>
                        <a:t>in</a:t>
                      </a:r>
                    </a:p>
                  </a:txBody>
                  <a:tcPr anchor="ctr">
                    <a:solidFill>
                      <a:srgbClr val="EA231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9pPr>
                    </a:lstStyle>
                    <a:p>
                      <a:pPr algn="r"/>
                      <a:r>
                        <a:rPr lang="en-GB" sz="1400" b="0" dirty="0" err="1">
                          <a:solidFill>
                            <a:schemeClr val="bg1"/>
                          </a:solidFill>
                          <a:latin typeface="Vodafone Rg" pitchFamily="34" charset="0"/>
                        </a:rPr>
                        <a:t>palce</a:t>
                      </a:r>
                      <a:endParaRPr lang="en-GB" sz="1400" b="0" dirty="0">
                        <a:solidFill>
                          <a:schemeClr val="bg1"/>
                        </a:solidFill>
                        <a:latin typeface="Vodafone Rg" pitchFamily="34" charset="0"/>
                      </a:endParaRPr>
                    </a:p>
                  </a:txBody>
                  <a:tcPr anchor="ctr">
                    <a:solidFill>
                      <a:srgbClr val="EA23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434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9pPr>
                    </a:lstStyle>
                    <a:p>
                      <a:pPr algn="l"/>
                      <a:r>
                        <a:rPr lang="en-GB" sz="1400" dirty="0" err="1">
                          <a:solidFill>
                            <a:schemeClr val="bg1"/>
                          </a:solidFill>
                          <a:latin typeface="Vodafone Rg" pitchFamily="34" charset="0"/>
                        </a:rPr>
                        <a:t>px</a:t>
                      </a:r>
                      <a:endParaRPr lang="en-GB" sz="1400" dirty="0">
                        <a:solidFill>
                          <a:schemeClr val="bg1"/>
                        </a:solidFill>
                        <a:latin typeface="Vodafone Rg" pitchFamily="34" charset="0"/>
                      </a:endParaRPr>
                    </a:p>
                  </a:txBody>
                  <a:tcPr anchor="ctr">
                    <a:solidFill>
                      <a:srgbClr val="EA231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9pPr>
                    </a:lstStyle>
                    <a:p>
                      <a:pPr algn="r"/>
                      <a:r>
                        <a:rPr lang="en-GB" sz="1400" baseline="0" dirty="0">
                          <a:solidFill>
                            <a:schemeClr val="bg1"/>
                          </a:solidFill>
                          <a:latin typeface="Vodafone Rg" pitchFamily="34" charset="0"/>
                        </a:rPr>
                        <a:t>pixel</a:t>
                      </a:r>
                    </a:p>
                  </a:txBody>
                  <a:tcPr anchor="ctr">
                    <a:solidFill>
                      <a:srgbClr val="EA23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6" name="Content Placeholder 13">
            <a:extLst>
              <a:ext uri="{FF2B5EF4-FFF2-40B4-BE49-F238E27FC236}">
                <a16:creationId xmlns:a16="http://schemas.microsoft.com/office/drawing/2014/main" id="{FF0DFEE4-8B25-3F46-BB88-E802562F20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6225026"/>
              </p:ext>
            </p:extLst>
          </p:nvPr>
        </p:nvGraphicFramePr>
        <p:xfrm>
          <a:off x="235680" y="2743437"/>
          <a:ext cx="4543026" cy="2046540"/>
        </p:xfrm>
        <a:graphic>
          <a:graphicData uri="http://schemas.openxmlformats.org/drawingml/2006/table">
            <a:tbl>
              <a:tblPr firstRow="1" bandRow="1">
                <a:solidFill>
                  <a:srgbClr val="FF0000"/>
                </a:solidFill>
                <a:tableStyleId>{5C22544A-7EE6-4342-B048-85BDC9FD1C3A}</a:tableStyleId>
              </a:tblPr>
              <a:tblGrid>
                <a:gridCol w="607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5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18"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b="0" dirty="0" err="1">
                          <a:solidFill>
                            <a:schemeClr val="bg1"/>
                          </a:solidFill>
                          <a:effectLst/>
                        </a:rPr>
                        <a:t>em</a:t>
                      </a:r>
                      <a:endParaRPr lang="cs-CZ" sz="1300" b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09949" marR="54975" marT="54975" marB="54975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231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b="0" dirty="0">
                          <a:solidFill>
                            <a:schemeClr val="bg1"/>
                          </a:solidFill>
                          <a:effectLst/>
                        </a:rPr>
                        <a:t>Relativní k velikosti písma</a:t>
                      </a:r>
                      <a:endParaRPr lang="en-US" sz="1300" b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4975" marR="54975" marT="54975" marB="54975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23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1118"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dirty="0" err="1">
                          <a:solidFill>
                            <a:schemeClr val="bg1"/>
                          </a:solidFill>
                          <a:effectLst/>
                        </a:rPr>
                        <a:t>vw</a:t>
                      </a:r>
                      <a:endParaRPr lang="cs-CZ" sz="1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09949" marR="54975" marT="54975" marB="54975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231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dirty="0">
                          <a:solidFill>
                            <a:schemeClr val="bg1"/>
                          </a:solidFill>
                          <a:effectLst/>
                        </a:rPr>
                        <a:t>Relativní k</a:t>
                      </a:r>
                      <a:r>
                        <a:rPr lang="en-US" sz="1300" dirty="0">
                          <a:solidFill>
                            <a:schemeClr val="bg1"/>
                          </a:solidFill>
                          <a:effectLst/>
                        </a:rPr>
                        <a:t> 1% </a:t>
                      </a:r>
                      <a:r>
                        <a:rPr lang="cs-CZ" sz="1300" dirty="0">
                          <a:solidFill>
                            <a:schemeClr val="bg1"/>
                          </a:solidFill>
                          <a:effectLst/>
                        </a:rPr>
                        <a:t>šíře obrazovky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4975" marR="54975" marT="54975" marB="54975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23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118"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dirty="0" err="1">
                          <a:solidFill>
                            <a:schemeClr val="bg1"/>
                          </a:solidFill>
                          <a:effectLst/>
                        </a:rPr>
                        <a:t>vh</a:t>
                      </a:r>
                      <a:endParaRPr lang="cs-CZ" sz="1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09949" marR="54975" marT="54975" marB="54975">
                    <a:solidFill>
                      <a:srgbClr val="EA231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dirty="0">
                          <a:solidFill>
                            <a:schemeClr val="bg1"/>
                          </a:solidFill>
                          <a:effectLst/>
                        </a:rPr>
                        <a:t>Relativní k</a:t>
                      </a:r>
                      <a:r>
                        <a:rPr lang="en-US" sz="1300" dirty="0">
                          <a:solidFill>
                            <a:schemeClr val="bg1"/>
                          </a:solidFill>
                          <a:effectLst/>
                        </a:rPr>
                        <a:t> 1% </a:t>
                      </a:r>
                      <a:r>
                        <a:rPr lang="cs-CZ" sz="1300" dirty="0">
                          <a:solidFill>
                            <a:schemeClr val="bg1"/>
                          </a:solidFill>
                          <a:effectLst/>
                        </a:rPr>
                        <a:t>výšce obrazovky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4975" marR="54975" marT="54975" marB="54975">
                    <a:solidFill>
                      <a:srgbClr val="EA23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525876"/>
                  </a:ext>
                </a:extLst>
              </a:tr>
              <a:tr h="478336"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dirty="0" err="1">
                          <a:solidFill>
                            <a:schemeClr val="bg1"/>
                          </a:solidFill>
                          <a:effectLst/>
                        </a:rPr>
                        <a:t>vmin</a:t>
                      </a:r>
                      <a:endParaRPr lang="cs-CZ" sz="1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09949" marR="54975" marT="54975" marB="54975">
                    <a:solidFill>
                      <a:srgbClr val="EA231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dirty="0">
                          <a:solidFill>
                            <a:schemeClr val="bg1"/>
                          </a:solidFill>
                          <a:effectLst/>
                        </a:rPr>
                        <a:t>Relativní k</a:t>
                      </a:r>
                      <a:r>
                        <a:rPr lang="en-US" sz="1300" dirty="0">
                          <a:solidFill>
                            <a:schemeClr val="bg1"/>
                          </a:solidFill>
                          <a:effectLst/>
                        </a:rPr>
                        <a:t> 1% </a:t>
                      </a:r>
                      <a:r>
                        <a:rPr lang="cs-CZ" sz="1300" dirty="0">
                          <a:solidFill>
                            <a:schemeClr val="bg1"/>
                          </a:solidFill>
                          <a:effectLst/>
                        </a:rPr>
                        <a:t>menší dimenze (telefon má obráceně než</a:t>
                      </a:r>
                      <a:r>
                        <a:rPr lang="cs-CZ" sz="1300" baseline="0" dirty="0">
                          <a:solidFill>
                            <a:schemeClr val="bg1"/>
                          </a:solidFill>
                          <a:effectLst/>
                        </a:rPr>
                        <a:t> monitor)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4975" marR="54975" marT="54975" marB="54975">
                    <a:solidFill>
                      <a:srgbClr val="EA23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920438"/>
                  </a:ext>
                </a:extLst>
              </a:tr>
              <a:tr h="291118"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>
                          <a:solidFill>
                            <a:schemeClr val="bg1"/>
                          </a:solidFill>
                          <a:effectLst/>
                        </a:rPr>
                        <a:t>vmax</a:t>
                      </a:r>
                    </a:p>
                  </a:txBody>
                  <a:tcPr marL="109949" marR="54975" marT="54975" marB="54975">
                    <a:solidFill>
                      <a:srgbClr val="EA231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dirty="0">
                          <a:solidFill>
                            <a:schemeClr val="bg1"/>
                          </a:solidFill>
                          <a:effectLst/>
                        </a:rPr>
                        <a:t>Relativní k</a:t>
                      </a:r>
                      <a:r>
                        <a:rPr lang="en-US" sz="1300" dirty="0">
                          <a:solidFill>
                            <a:schemeClr val="bg1"/>
                          </a:solidFill>
                          <a:effectLst/>
                        </a:rPr>
                        <a:t> 1% </a:t>
                      </a:r>
                      <a:r>
                        <a:rPr lang="cs-CZ" sz="1300" dirty="0">
                          <a:solidFill>
                            <a:schemeClr val="bg1"/>
                          </a:solidFill>
                          <a:effectLst/>
                        </a:rPr>
                        <a:t>větší dimenze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4975" marR="54975" marT="54975" marB="54975">
                    <a:solidFill>
                      <a:srgbClr val="EA23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501422"/>
                  </a:ext>
                </a:extLst>
              </a:tr>
              <a:tr h="291118"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dirty="0">
                          <a:solidFill>
                            <a:schemeClr val="bg1"/>
                          </a:solidFill>
                          <a:effectLst/>
                        </a:rPr>
                        <a:t>%</a:t>
                      </a:r>
                    </a:p>
                  </a:txBody>
                  <a:tcPr marL="109949" marR="54975" marT="54975" marB="54975">
                    <a:solidFill>
                      <a:srgbClr val="EA231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dirty="0">
                          <a:solidFill>
                            <a:schemeClr val="bg1"/>
                          </a:solidFill>
                          <a:effectLst/>
                        </a:rPr>
                        <a:t>Relativní k předkovi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4975" marR="54975" marT="54975" marB="54975">
                    <a:solidFill>
                      <a:srgbClr val="EA23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503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410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Vodafone">
  <a:themeElements>
    <a:clrScheme name="Vodafone 2013">
      <a:dk1>
        <a:srgbClr val="000000"/>
      </a:dk1>
      <a:lt1>
        <a:srgbClr val="FFFFFF"/>
      </a:lt1>
      <a:dk2>
        <a:srgbClr val="5E2750"/>
      </a:dk2>
      <a:lt2>
        <a:srgbClr val="4A4D4E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E60000"/>
      </a:hlink>
      <a:folHlink>
        <a:srgbClr val="E60000"/>
      </a:folHlink>
    </a:clrScheme>
    <a:fontScheme name="Vodafone">
      <a:majorFont>
        <a:latin typeface="Vodafone Rg"/>
        <a:ea typeface=""/>
        <a:cs typeface=""/>
      </a:majorFont>
      <a:minorFont>
        <a:latin typeface="Vodafone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 cmpd="sng" algn="ctr">
          <a:noFill/>
          <a:prstDash val="solid"/>
        </a:ln>
        <a:effectLst/>
      </a:spPr>
      <a:bodyPr spcFirstLastPara="0" vert="horz" wrap="square" lIns="6350" tIns="6350" rIns="6350" bIns="6350" numCol="1" spcCol="1270" rtlCol="0" anchor="ctr" anchorCtr="0">
        <a:noAutofit/>
      </a:bodyPr>
      <a:lstStyle>
        <a:defPPr algn="ctr" defTabSz="444500">
          <a:lnSpc>
            <a:spcPct val="90000"/>
          </a:lnSpc>
          <a:spcBef>
            <a:spcPct val="0"/>
          </a:spcBef>
          <a:spcAft>
            <a:spcPct val="35000"/>
          </a:spcAft>
          <a:defRPr sz="1000" kern="1200" dirty="0" smtClean="0">
            <a:solidFill>
              <a:srgbClr val="34342B"/>
            </a:solidFill>
            <a:latin typeface="Vodafone Rg" pitchFamily="34" charset="0"/>
            <a:ea typeface="+mn-ea"/>
            <a:cs typeface="+mn-cs"/>
          </a:defRPr>
        </a:defPPr>
      </a:lstStyle>
      <a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 marL="0" indent="0">
          <a:buFont typeface="Arial" pitchFamily="34" charset="0"/>
          <a:buNone/>
          <a:defRPr dirty="0" smtClean="0">
            <a:latin typeface="Vodafone Rg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508ad96142a11c446fb7a83c2746f79 [Read-Only]" id="{0317B161-D922-422F-8B40-D0C78D4EE5BE}" vid="{4B809439-380C-4349-AAFA-B335E411F3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Vodafone 2013">
    <a:dk1>
      <a:srgbClr val="000000"/>
    </a:dk1>
    <a:lt1>
      <a:srgbClr val="FFFFFF"/>
    </a:lt1>
    <a:dk2>
      <a:srgbClr val="5E2750"/>
    </a:dk2>
    <a:lt2>
      <a:srgbClr val="4A4D4E"/>
    </a:lt2>
    <a:accent1>
      <a:srgbClr val="E60000"/>
    </a:accent1>
    <a:accent2>
      <a:srgbClr val="A8B400"/>
    </a:accent2>
    <a:accent3>
      <a:srgbClr val="9C2AA0"/>
    </a:accent3>
    <a:accent4>
      <a:srgbClr val="EB9700"/>
    </a:accent4>
    <a:accent5>
      <a:srgbClr val="00B0CA"/>
    </a:accent5>
    <a:accent6>
      <a:srgbClr val="FECB00"/>
    </a:accent6>
    <a:hlink>
      <a:srgbClr val="E60000"/>
    </a:hlink>
    <a:folHlink>
      <a:srgbClr val="E6000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4754B47ADC2547A7A2663096087B25" ma:contentTypeVersion="7" ma:contentTypeDescription="Create a new document." ma:contentTypeScope="" ma:versionID="4fbe9e5db5e643de0f62cfe626c1b91a">
  <xsd:schema xmlns:xsd="http://www.w3.org/2001/XMLSchema" xmlns:xs="http://www.w3.org/2001/XMLSchema" xmlns:p="http://schemas.microsoft.com/office/2006/metadata/properties" xmlns:ns2="43f3fa7f-81fe-4e2c-b3fd-9553e9083e98" xmlns:ns3="4b747377-8a1d-495b-8f86-37c466bbd411" targetNamespace="http://schemas.microsoft.com/office/2006/metadata/properties" ma:root="true" ma:fieldsID="56842524277a5ed12757d5dc41f5efac" ns2:_="" ns3:_="">
    <xsd:import namespace="43f3fa7f-81fe-4e2c-b3fd-9553e9083e98"/>
    <xsd:import namespace="4b747377-8a1d-495b-8f86-37c466bbd4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f3fa7f-81fe-4e2c-b3fd-9553e9083e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747377-8a1d-495b-8f86-37c466bbd41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A23B09A-E2F7-462B-BF3F-9896F2F49D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f3fa7f-81fe-4e2c-b3fd-9553e9083e98"/>
    <ds:schemaRef ds:uri="4b747377-8a1d-495b-8f86-37c466bbd4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A8D8296-BD81-4103-BEFD-08C726770EE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56295F6-C90E-48B1-8773-83D33EC1D73D}">
  <ds:schemaRefs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dcmitype/"/>
    <ds:schemaRef ds:uri="4b747377-8a1d-495b-8f86-37c466bbd411"/>
    <ds:schemaRef ds:uri="http://purl.org/dc/elements/1.1/"/>
    <ds:schemaRef ds:uri="http://schemas.microsoft.com/office/infopath/2007/PartnerControls"/>
    <ds:schemaRef ds:uri="43f3fa7f-81fe-4e2c-b3fd-9553e9083e98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824</Words>
  <Application>Microsoft Macintosh PowerPoint</Application>
  <PresentationFormat>On-screen Show (16:9)</PresentationFormat>
  <Paragraphs>284</Paragraphs>
  <Slides>29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Calibri</vt:lpstr>
      <vt:lpstr>Consolas</vt:lpstr>
      <vt:lpstr>Helvetica Neue</vt:lpstr>
      <vt:lpstr>Open Sans</vt:lpstr>
      <vt:lpstr>Open Sans Light</vt:lpstr>
      <vt:lpstr>Source Code Pro</vt:lpstr>
      <vt:lpstr>Vodafone Rg</vt:lpstr>
      <vt:lpstr>Vodafone</vt:lpstr>
      <vt:lpstr>Document</vt:lpstr>
      <vt:lpstr>Cascade Style Sheet   CSS       </vt:lpstr>
      <vt:lpstr>Co je to CSS?  CSS Říká jaké se budou zobrazovat </vt:lpstr>
      <vt:lpstr>Linking CSS to HTML</vt:lpstr>
      <vt:lpstr>Linking CSS to HTML</vt:lpstr>
      <vt:lpstr>Barvíme</vt:lpstr>
      <vt:lpstr>Barvíme</vt:lpstr>
      <vt:lpstr>Barvy</vt:lpstr>
      <vt:lpstr>BOX Model – Chrome dev. tools</vt:lpstr>
      <vt:lpstr>Jednotky velikosti</vt:lpstr>
      <vt:lpstr>Oddělovač obsahu - div</vt:lpstr>
      <vt:lpstr>Anatomie CSS pravidla</vt:lpstr>
      <vt:lpstr>PowerPoint Presentation</vt:lpstr>
      <vt:lpstr>Píšeme CSS #1</vt:lpstr>
      <vt:lpstr>Píšeme CSS #2</vt:lpstr>
      <vt:lpstr>Píšeme CSS #3</vt:lpstr>
      <vt:lpstr>Píšeme CSS #4</vt:lpstr>
      <vt:lpstr>Píšeme CSS #5</vt:lpstr>
      <vt:lpstr>Píšeme CSS #5</vt:lpstr>
      <vt:lpstr>Píšeme CSS #6</vt:lpstr>
      <vt:lpstr>Píšeme CSS #7</vt:lpstr>
      <vt:lpstr>Píšeme CSS #8</vt:lpstr>
      <vt:lpstr>CSS : id &amp; class selectors #1</vt:lpstr>
      <vt:lpstr>CSS : id &amp; class selectors #2</vt:lpstr>
      <vt:lpstr>PowerPoint Presentation</vt:lpstr>
      <vt:lpstr>Píšeme CSS #9</vt:lpstr>
      <vt:lpstr>PowerPoint Presentation</vt:lpstr>
      <vt:lpstr>Více na </vt:lpstr>
      <vt:lpstr>Flexbox</vt:lpstr>
      <vt:lpstr>Další zdroje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2011-08-30T12:20:26Z</cp:lastPrinted>
  <dcterms:created xsi:type="dcterms:W3CDTF">2020-07-02T11:42:42Z</dcterms:created>
  <dcterms:modified xsi:type="dcterms:W3CDTF">2020-07-12T13:18:24Z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0x010100814754B47ADC2547A7A2663096087B25</vt:lpwstr>
  </property>
  <property fmtid="{D5CDD505-2E9C-101B-9397-08002B2CF9AE}" pid="4" name="MSIP_Label_0359f705-2ba0-454b-9cfc-6ce5bcaac040_Enabled">
    <vt:lpwstr>True</vt:lpwstr>
  </property>
  <property fmtid="{D5CDD505-2E9C-101B-9397-08002B2CF9AE}" pid="5" name="MSIP_Label_0359f705-2ba0-454b-9cfc-6ce5bcaac040_SiteId">
    <vt:lpwstr>68283f3b-8487-4c86-adb3-a5228f18b893</vt:lpwstr>
  </property>
  <property fmtid="{D5CDD505-2E9C-101B-9397-08002B2CF9AE}" pid="6" name="MSIP_Label_0359f705-2ba0-454b-9cfc-6ce5bcaac040_Owner">
    <vt:lpwstr>nuno.moedas@vodafone.com</vt:lpwstr>
  </property>
  <property fmtid="{D5CDD505-2E9C-101B-9397-08002B2CF9AE}" pid="7" name="MSIP_Label_0359f705-2ba0-454b-9cfc-6ce5bcaac040_SetDate">
    <vt:lpwstr>2018-09-21T10:24:48.2464134Z</vt:lpwstr>
  </property>
  <property fmtid="{D5CDD505-2E9C-101B-9397-08002B2CF9AE}" pid="8" name="MSIP_Label_0359f705-2ba0-454b-9cfc-6ce5bcaac040_Name">
    <vt:lpwstr>[C2] - Internal</vt:lpwstr>
  </property>
  <property fmtid="{D5CDD505-2E9C-101B-9397-08002B2CF9AE}" pid="9" name="MSIP_Label_0359f705-2ba0-454b-9cfc-6ce5bcaac040_Application">
    <vt:lpwstr>Microsoft Azure Information Protection</vt:lpwstr>
  </property>
  <property fmtid="{D5CDD505-2E9C-101B-9397-08002B2CF9AE}" pid="10" name="MSIP_Label_0359f705-2ba0-454b-9cfc-6ce5bcaac040_Extended_MSFT_Method">
    <vt:lpwstr>Automatic</vt:lpwstr>
  </property>
  <property fmtid="{D5CDD505-2E9C-101B-9397-08002B2CF9AE}" pid="11" name="Sensitivity">
    <vt:lpwstr>[C2] - Internal</vt:lpwstr>
  </property>
</Properties>
</file>